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6"/>
  </p:notesMasterIdLst>
  <p:sldIdLst>
    <p:sldId id="323" r:id="rId3"/>
    <p:sldId id="322" r:id="rId4"/>
    <p:sldId id="327" r:id="rId5"/>
    <p:sldId id="328" r:id="rId6"/>
    <p:sldId id="259" r:id="rId7"/>
    <p:sldId id="333" r:id="rId8"/>
    <p:sldId id="335" r:id="rId9"/>
    <p:sldId id="336" r:id="rId10"/>
    <p:sldId id="262" r:id="rId11"/>
    <p:sldId id="334" r:id="rId12"/>
    <p:sldId id="3519" r:id="rId13"/>
    <p:sldId id="267" r:id="rId14"/>
    <p:sldId id="341" r:id="rId15"/>
    <p:sldId id="343" r:id="rId16"/>
    <p:sldId id="344" r:id="rId17"/>
    <p:sldId id="345" r:id="rId18"/>
    <p:sldId id="3522" r:id="rId19"/>
    <p:sldId id="342" r:id="rId20"/>
    <p:sldId id="3520" r:id="rId21"/>
    <p:sldId id="340" r:id="rId22"/>
    <p:sldId id="348" r:id="rId23"/>
    <p:sldId id="3521" r:id="rId24"/>
    <p:sldId id="277" r:id="rId25"/>
  </p:sldIdLst>
  <p:sldSz cx="12192000" cy="6858000"/>
  <p:notesSz cx="6858000" cy="9144000"/>
  <p:embeddedFontLst>
    <p:embeddedFont>
      <p:font typeface="Canva Sans Bold" panose="020B0604020202020204" charset="0"/>
      <p:regular r:id="rId27"/>
    </p:embeddedFont>
    <p:embeddedFont>
      <p:font typeface="Gloria Hallelujah" panose="020B0604020202020204" charset="0"/>
      <p:regular r:id="rId28"/>
    </p:embeddedFont>
    <p:embeddedFont>
      <p:font typeface="Handy Casual" panose="020B0604020202020204" charset="0"/>
      <p:regular r:id="rId29"/>
    </p:embeddedFont>
    <p:embeddedFont>
      <p:font typeface="IBM Plex Sans" panose="020F0502020204030204" pitchFamily="34" charset="0"/>
      <p:regular r:id="rId30"/>
    </p:embeddedFont>
    <p:embeddedFont>
      <p:font typeface="IBM Plex Sans Bold" panose="020B0604020202020204" charset="0"/>
      <p:regular r:id="rId31"/>
    </p:embeddedFont>
    <p:embeddedFont>
      <p:font typeface="IBM Plex Sans Italics" panose="020B0604020202020204" charset="0"/>
      <p:regular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Open Sans 1" panose="020B0604020202020204" charset="0"/>
      <p:regular r:id="rId37"/>
    </p:embeddedFont>
    <p:embeddedFont>
      <p:font typeface="Open Sans 1 Bold" panose="020B0604020202020204" charset="0"/>
      <p:regular r:id="rId38"/>
    </p:embeddedFont>
    <p:embeddedFont>
      <p:font typeface="Open Sans 1 Bold Italics" panose="020B0604020202020204" charset="0"/>
      <p:regular r:id="rId39"/>
    </p:embeddedFont>
    <p:embeddedFont>
      <p:font typeface="Open Sans 1 Italics" panose="020B0604020202020204" charset="0"/>
      <p:regular r:id="rId40"/>
    </p:embeddedFont>
    <p:embeddedFont>
      <p:font typeface="Open Sans 2 Italics" panose="020B0604020202020204" charset="0"/>
      <p:regular r:id="rId41"/>
    </p:embeddedFont>
    <p:embeddedFont>
      <p:font typeface="Oswald" panose="00000500000000000000" pitchFamily="2" charset="0"/>
      <p:regular r:id="rId42"/>
      <p:bold r:id="rId43"/>
    </p:embeddedFont>
    <p:embeddedFont>
      <p:font typeface="Scripter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JI ASTUTI" initials="PA" lastIdx="1" clrIdx="0">
    <p:extLst>
      <p:ext uri="{19B8F6BF-5375-455C-9EA6-DF929625EA0E}">
        <p15:presenceInfo xmlns:p15="http://schemas.microsoft.com/office/powerpoint/2012/main" userId="PUJI ASTUT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3" autoAdjust="0"/>
    <p:restoredTop sz="94622" autoAdjust="0"/>
  </p:normalViewPr>
  <p:slideViewPr>
    <p:cSldViewPr>
      <p:cViewPr>
        <p:scale>
          <a:sx n="60" d="100"/>
          <a:sy n="60" d="100"/>
        </p:scale>
        <p:origin x="1546" y="3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114C8-C544-47B3-AE73-CB3BD8C7ADDC}" type="datetimeFigureOut">
              <a:rPr lang="en-ID" smtClean="0"/>
              <a:t>14/04/2026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F04BB-FC43-4B8C-9D7A-475B6F80150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7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F04BB-FC43-4B8C-9D7A-475B6F80150F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892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884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1930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77805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0419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3603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2909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6028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7749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980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7732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292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56C49-42B7-4426-A386-DE2C4124D1C4}" type="datetimeFigureOut">
              <a:rPr lang="id-ID" smtClean="0"/>
              <a:t>14/04/2026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16BEE-5C31-4826-958A-446A79D3138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494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svg"/><Relationship Id="rId5" Type="http://schemas.openxmlformats.org/officeDocument/2006/relationships/image" Target="../media/image35.sv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sv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svg"/><Relationship Id="rId18" Type="http://schemas.openxmlformats.org/officeDocument/2006/relationships/image" Target="../media/image60.svg"/><Relationship Id="rId3" Type="http://schemas.openxmlformats.org/officeDocument/2006/relationships/image" Target="../media/image45.png"/><Relationship Id="rId21" Type="http://schemas.openxmlformats.org/officeDocument/2006/relationships/image" Target="../media/image63.sv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7.svg"/><Relationship Id="rId2" Type="http://schemas.openxmlformats.org/officeDocument/2006/relationships/image" Target="../media/image44.svg"/><Relationship Id="rId16" Type="http://schemas.openxmlformats.org/officeDocument/2006/relationships/image" Target="../media/image58.sv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24" Type="http://schemas.openxmlformats.org/officeDocument/2006/relationships/image" Target="../media/image66.svg"/><Relationship Id="rId5" Type="http://schemas.openxmlformats.org/officeDocument/2006/relationships/image" Target="../media/image47.svg"/><Relationship Id="rId15" Type="http://schemas.openxmlformats.org/officeDocument/2006/relationships/image" Target="../media/image57.svg"/><Relationship Id="rId23" Type="http://schemas.openxmlformats.org/officeDocument/2006/relationships/image" Target="../media/image65.svg"/><Relationship Id="rId10" Type="http://schemas.openxmlformats.org/officeDocument/2006/relationships/image" Target="../media/image52.svg"/><Relationship Id="rId19" Type="http://schemas.openxmlformats.org/officeDocument/2006/relationships/image" Target="../media/image61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sv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3.svg"/><Relationship Id="rId4" Type="http://schemas.openxmlformats.org/officeDocument/2006/relationships/image" Target="../media/image7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svg"/><Relationship Id="rId2" Type="http://schemas.openxmlformats.org/officeDocument/2006/relationships/image" Target="../media/image78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svg"/><Relationship Id="rId5" Type="http://schemas.openxmlformats.org/officeDocument/2006/relationships/image" Target="../media/image84.svg"/><Relationship Id="rId4" Type="http://schemas.openxmlformats.org/officeDocument/2006/relationships/image" Target="../media/image8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2" Type="http://schemas.openxmlformats.org/officeDocument/2006/relationships/image" Target="../media/image87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2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669B31-F52B-82F3-B48E-D3E98FDB3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2A4A110D-A1EE-E19D-741E-67495C62C56A}"/>
              </a:ext>
            </a:extLst>
          </p:cNvPr>
          <p:cNvSpPr txBox="1"/>
          <p:nvPr/>
        </p:nvSpPr>
        <p:spPr>
          <a:xfrm>
            <a:off x="1740530" y="776217"/>
            <a:ext cx="8468259" cy="1213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 spc="-73" dirty="0">
                <a:solidFill>
                  <a:schemeClr val="bg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AWARENESS TRAINING </a:t>
            </a:r>
          </a:p>
          <a:p>
            <a:pPr algn="ctr">
              <a:lnSpc>
                <a:spcPts val="4903"/>
              </a:lnSpc>
            </a:pPr>
            <a:r>
              <a:rPr lang="en-US" sz="3502" b="1" spc="-73" dirty="0">
                <a:solidFill>
                  <a:schemeClr val="bg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ISO 9001: 2015 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E092F02-B235-56DA-6709-D421C2253832}"/>
              </a:ext>
            </a:extLst>
          </p:cNvPr>
          <p:cNvSpPr txBox="1"/>
          <p:nvPr/>
        </p:nvSpPr>
        <p:spPr>
          <a:xfrm>
            <a:off x="3733800" y="1556930"/>
            <a:ext cx="5053251" cy="1115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endParaRPr lang="en-US" sz="3199" b="1" spc="-47" dirty="0">
              <a:solidFill>
                <a:schemeClr val="bg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4479"/>
              </a:lnSpc>
            </a:pPr>
            <a:r>
              <a:rPr lang="en-US" sz="3199" b="1" spc="-47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Sistem</a:t>
            </a:r>
            <a:r>
              <a:rPr lang="en-US" sz="3199" b="1" spc="-47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3199" b="1" spc="-47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Manajemen</a:t>
            </a:r>
            <a:r>
              <a:rPr lang="en-US" sz="3199" b="1" spc="-47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Mutu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5CC878-7F6B-8BFC-1D97-77DEAEC8A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740" y="5867400"/>
            <a:ext cx="3512098" cy="533400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F463ACD5-AFBC-F562-39A7-074FAABA43F7}"/>
              </a:ext>
            </a:extLst>
          </p:cNvPr>
          <p:cNvSpPr txBox="1"/>
          <p:nvPr/>
        </p:nvSpPr>
        <p:spPr>
          <a:xfrm>
            <a:off x="9677400" y="5410200"/>
            <a:ext cx="228743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-37" dirty="0" err="1">
                <a:solidFill>
                  <a:schemeClr val="bg1"/>
                </a:solidFill>
                <a:latin typeface="IBM Plex Sans"/>
                <a:ea typeface="IBM Plex Sans"/>
                <a:cs typeface="IBM Plex Sans"/>
                <a:sym typeface="IBM Plex Sans"/>
              </a:rPr>
              <a:t>Dis</a:t>
            </a:r>
            <a:r>
              <a:rPr lang="en-US" spc="-37" dirty="0" err="1">
                <a:solidFill>
                  <a:schemeClr val="bg1"/>
                </a:solidFill>
                <a:latin typeface="IBM Plex Sans"/>
                <a:ea typeface="IBM Plex Sans"/>
                <a:cs typeface="IBM Plex Sans"/>
                <a:sym typeface="IBM Plex Sans"/>
              </a:rPr>
              <a:t>iapkan</a:t>
            </a:r>
            <a:r>
              <a:rPr lang="en-US" sz="1800" spc="-37" dirty="0">
                <a:solidFill>
                  <a:schemeClr val="bg1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spc="-37" dirty="0" err="1">
                <a:solidFill>
                  <a:schemeClr val="bg1"/>
                </a:solidFill>
                <a:latin typeface="IBM Plex Sans"/>
                <a:ea typeface="IBM Plex Sans"/>
                <a:cs typeface="IBM Plex Sans"/>
                <a:sym typeface="IBM Plex Sans"/>
              </a:rPr>
              <a:t>untuk</a:t>
            </a:r>
            <a:r>
              <a:rPr lang="en-US" sz="1800" spc="-37" dirty="0">
                <a:solidFill>
                  <a:schemeClr val="bg1"/>
                </a:solidFill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D100DD4-D7A5-58F1-4581-D6E8C73FDD1A}"/>
              </a:ext>
            </a:extLst>
          </p:cNvPr>
          <p:cNvSpPr txBox="1"/>
          <p:nvPr/>
        </p:nvSpPr>
        <p:spPr>
          <a:xfrm>
            <a:off x="3429000" y="3216388"/>
            <a:ext cx="5891502" cy="10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Oleh : </a:t>
            </a:r>
          </a:p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Puji</a:t>
            </a:r>
            <a:r>
              <a:rPr lang="en-US" sz="2000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Astuti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(Management Representative </a:t>
            </a:r>
            <a:r>
              <a:rPr lang="en-US" sz="2000" b="1" dirty="0" err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Dompet</a:t>
            </a:r>
            <a:r>
              <a:rPr lang="en-US" sz="2000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Dhuafa</a:t>
            </a:r>
            <a:r>
              <a:rPr lang="en-US" sz="2000" b="1" dirty="0">
                <a:solidFill>
                  <a:schemeClr val="bg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213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15CE-FF72-032C-B4B6-4D1C5A99D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BAD7CF-9865-28AC-1DE4-E11D804E566F}"/>
              </a:ext>
            </a:extLst>
          </p:cNvPr>
          <p:cNvGrpSpPr/>
          <p:nvPr/>
        </p:nvGrpSpPr>
        <p:grpSpPr>
          <a:xfrm>
            <a:off x="0" y="0"/>
            <a:ext cx="12192000" cy="4025900"/>
            <a:chOff x="0" y="0"/>
            <a:chExt cx="2161206" cy="71364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5906DF6-FE0E-BD2B-4225-58CD78A68F36}"/>
                </a:ext>
              </a:extLst>
            </p:cNvPr>
            <p:cNvSpPr/>
            <p:nvPr/>
          </p:nvSpPr>
          <p:spPr>
            <a:xfrm>
              <a:off x="0" y="0"/>
              <a:ext cx="2161206" cy="713648"/>
            </a:xfrm>
            <a:custGeom>
              <a:avLst/>
              <a:gdLst/>
              <a:ahLst/>
              <a:cxnLst/>
              <a:rect l="l" t="t" r="r" b="b"/>
              <a:pathLst>
                <a:path w="2161206" h="713648">
                  <a:moveTo>
                    <a:pt x="0" y="0"/>
                  </a:moveTo>
                  <a:lnTo>
                    <a:pt x="2161206" y="0"/>
                  </a:lnTo>
                  <a:lnTo>
                    <a:pt x="2161206" y="713648"/>
                  </a:lnTo>
                  <a:lnTo>
                    <a:pt x="0" y="713648"/>
                  </a:lnTo>
                  <a:close/>
                </a:path>
              </a:pathLst>
            </a:custGeom>
            <a:blipFill>
              <a:blip r:embed="rId2"/>
              <a:stretch>
                <a:fillRect t="-51313" b="-51313"/>
              </a:stretch>
            </a:blipFill>
          </p:spPr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F21175B6-3340-09E3-EEF7-3207244463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800" y="4391025"/>
            <a:ext cx="10515600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indent="0" algn="ctr">
              <a:lnSpc>
                <a:spcPts val="7279"/>
              </a:lnSpc>
              <a:buNone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Kenapa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RSAW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perlu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menerapkan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ISO 9001:2015? </a:t>
            </a:r>
          </a:p>
        </p:txBody>
      </p:sp>
    </p:spTree>
    <p:extLst>
      <p:ext uri="{BB962C8B-B14F-4D97-AF65-F5344CB8AC3E}">
        <p14:creationId xmlns:p14="http://schemas.microsoft.com/office/powerpoint/2010/main" val="271184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396367" y="1416000"/>
            <a:ext cx="1716982" cy="1726399"/>
          </a:xfrm>
          <a:custGeom>
            <a:avLst/>
            <a:gdLst/>
            <a:ahLst/>
            <a:cxnLst/>
            <a:rect l="l" t="t" r="r" b="b"/>
            <a:pathLst>
              <a:path w="2575473" h="2589598">
                <a:moveTo>
                  <a:pt x="0" y="0"/>
                </a:moveTo>
                <a:lnTo>
                  <a:pt x="2575473" y="0"/>
                </a:lnTo>
                <a:lnTo>
                  <a:pt x="2575473" y="2589597"/>
                </a:lnTo>
                <a:lnTo>
                  <a:pt x="0" y="2589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144183" y="167756"/>
            <a:ext cx="1900289" cy="2743200"/>
          </a:xfrm>
          <a:custGeom>
            <a:avLst/>
            <a:gdLst/>
            <a:ahLst/>
            <a:cxnLst/>
            <a:rect l="l" t="t" r="r" b="b"/>
            <a:pathLst>
              <a:path w="2850434" h="4114800">
                <a:moveTo>
                  <a:pt x="0" y="4114800"/>
                </a:moveTo>
                <a:lnTo>
                  <a:pt x="2850435" y="4114800"/>
                </a:lnTo>
                <a:lnTo>
                  <a:pt x="28504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V="1">
            <a:off x="1097662" y="2449479"/>
            <a:ext cx="2054293" cy="2743200"/>
          </a:xfrm>
          <a:custGeom>
            <a:avLst/>
            <a:gdLst/>
            <a:ahLst/>
            <a:cxnLst/>
            <a:rect l="l" t="t" r="r" b="b"/>
            <a:pathLst>
              <a:path w="2850434" h="4114800">
                <a:moveTo>
                  <a:pt x="0" y="4114800"/>
                </a:moveTo>
                <a:lnTo>
                  <a:pt x="2850435" y="4114800"/>
                </a:lnTo>
                <a:lnTo>
                  <a:pt x="28504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5400000">
            <a:off x="9184456" y="167756"/>
            <a:ext cx="1900289" cy="2743200"/>
          </a:xfrm>
          <a:custGeom>
            <a:avLst/>
            <a:gdLst/>
            <a:ahLst/>
            <a:cxnLst/>
            <a:rect l="l" t="t" r="r" b="b"/>
            <a:pathLst>
              <a:path w="2850434" h="4114800">
                <a:moveTo>
                  <a:pt x="0" y="0"/>
                </a:moveTo>
                <a:lnTo>
                  <a:pt x="2850434" y="0"/>
                </a:lnTo>
                <a:lnTo>
                  <a:pt x="2850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5400000">
            <a:off x="9184456" y="2304530"/>
            <a:ext cx="1900289" cy="2743200"/>
          </a:xfrm>
          <a:custGeom>
            <a:avLst/>
            <a:gdLst/>
            <a:ahLst/>
            <a:cxnLst/>
            <a:rect l="l" t="t" r="r" b="b"/>
            <a:pathLst>
              <a:path w="2850434" h="4114800">
                <a:moveTo>
                  <a:pt x="0" y="0"/>
                </a:moveTo>
                <a:lnTo>
                  <a:pt x="2850434" y="0"/>
                </a:lnTo>
                <a:lnTo>
                  <a:pt x="2850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4921084" y="3332925"/>
            <a:ext cx="2417240" cy="825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2"/>
              </a:lnSpc>
            </a:pPr>
            <a:r>
              <a:rPr lang="en-US" sz="7200" b="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?</a:t>
            </a:r>
          </a:p>
        </p:txBody>
      </p:sp>
      <p:sp>
        <p:nvSpPr>
          <p:cNvPr id="12" name="Freeform 12"/>
          <p:cNvSpPr/>
          <p:nvPr/>
        </p:nvSpPr>
        <p:spPr>
          <a:xfrm rot="10110997" flipV="1">
            <a:off x="3520067" y="3386673"/>
            <a:ext cx="1185456" cy="326178"/>
          </a:xfrm>
          <a:custGeom>
            <a:avLst/>
            <a:gdLst/>
            <a:ahLst/>
            <a:cxnLst/>
            <a:rect l="l" t="t" r="r" b="b"/>
            <a:pathLst>
              <a:path w="1778184" h="489267">
                <a:moveTo>
                  <a:pt x="0" y="489267"/>
                </a:moveTo>
                <a:lnTo>
                  <a:pt x="1778184" y="489267"/>
                </a:lnTo>
                <a:lnTo>
                  <a:pt x="1778184" y="0"/>
                </a:lnTo>
                <a:lnTo>
                  <a:pt x="0" y="0"/>
                </a:lnTo>
                <a:lnTo>
                  <a:pt x="0" y="48926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723515" flipV="1">
            <a:off x="7489398" y="3411215"/>
            <a:ext cx="1185456" cy="326178"/>
          </a:xfrm>
          <a:custGeom>
            <a:avLst/>
            <a:gdLst/>
            <a:ahLst/>
            <a:cxnLst/>
            <a:rect l="l" t="t" r="r" b="b"/>
            <a:pathLst>
              <a:path w="1778184" h="489267">
                <a:moveTo>
                  <a:pt x="0" y="489266"/>
                </a:moveTo>
                <a:lnTo>
                  <a:pt x="1778184" y="489266"/>
                </a:lnTo>
                <a:lnTo>
                  <a:pt x="1778184" y="0"/>
                </a:lnTo>
                <a:lnTo>
                  <a:pt x="0" y="0"/>
                </a:lnTo>
                <a:lnTo>
                  <a:pt x="0" y="48926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7961173" flipV="1">
            <a:off x="3091072" y="1931957"/>
            <a:ext cx="2043447" cy="546376"/>
          </a:xfrm>
          <a:custGeom>
            <a:avLst/>
            <a:gdLst/>
            <a:ahLst/>
            <a:cxnLst/>
            <a:rect l="l" t="t" r="r" b="b"/>
            <a:pathLst>
              <a:path w="3065170" h="819564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2808228">
            <a:off x="7067643" y="1947523"/>
            <a:ext cx="2043447" cy="546376"/>
          </a:xfrm>
          <a:custGeom>
            <a:avLst/>
            <a:gdLst/>
            <a:ahLst/>
            <a:cxnLst/>
            <a:rect l="l" t="t" r="r" b="b"/>
            <a:pathLst>
              <a:path w="3065170" h="819564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48505" y="845301"/>
            <a:ext cx="215558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60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Menjamin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kualitas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pelayanan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terhadap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pasien</a:t>
            </a:r>
            <a:endParaRPr lang="en-US" sz="1400" b="1" dirty="0">
              <a:solidFill>
                <a:srgbClr val="000000"/>
              </a:solidFill>
              <a:latin typeface="Gloria Hallelujah"/>
              <a:ea typeface="Open Sans" panose="020B0606030504020204" pitchFamily="34" charset="0"/>
              <a:cs typeface="Open Sans" panose="020B0606030504020204" pitchFamily="34" charset="0"/>
              <a:sym typeface="Gloria Hallelujah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48505" y="2849998"/>
            <a:ext cx="215558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Mengelola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seluruh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proses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bisnis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RS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secara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sistematis</a:t>
            </a:r>
            <a:endParaRPr lang="en-US" sz="1400" b="1" dirty="0">
              <a:solidFill>
                <a:srgbClr val="000000"/>
              </a:solidFill>
              <a:latin typeface="Gloria Hallelujah"/>
              <a:ea typeface="Open Sans" panose="020B0606030504020204" pitchFamily="34" charset="0"/>
              <a:cs typeface="Open Sans" panose="020B0606030504020204" pitchFamily="34" charset="0"/>
              <a:sym typeface="Gloria Hallelujah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056807" y="845301"/>
            <a:ext cx="215558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Meningkatkan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kepercayaan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masyarakat</a:t>
            </a:r>
            <a:endParaRPr lang="en-US" sz="1400" b="1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056807" y="2849998"/>
            <a:ext cx="215558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Mendorong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perbaikan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berkelanjutan</a:t>
            </a:r>
            <a:r>
              <a:rPr lang="en-US" sz="14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 </a:t>
            </a:r>
          </a:p>
        </p:txBody>
      </p:sp>
      <p:sp>
        <p:nvSpPr>
          <p:cNvPr id="29" name="TextBox 23">
            <a:extLst>
              <a:ext uri="{FF2B5EF4-FFF2-40B4-BE49-F238E27FC236}">
                <a16:creationId xmlns:a16="http://schemas.microsoft.com/office/drawing/2014/main" id="{F9FB2769-17E6-35AB-ADBA-52B821669AD8}"/>
              </a:ext>
            </a:extLst>
          </p:cNvPr>
          <p:cNvSpPr txBox="1"/>
          <p:nvPr/>
        </p:nvSpPr>
        <p:spPr>
          <a:xfrm>
            <a:off x="9056807" y="3429000"/>
            <a:ext cx="2155587" cy="710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9"/>
              </a:lnSpc>
              <a:spcBef>
                <a:spcPct val="0"/>
              </a:spcBef>
            </a:pP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Pelayanan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harus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di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evaluasi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dan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ditingkatkan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dari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waktu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ke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waktu</a:t>
            </a:r>
            <a:endParaRPr lang="en-US" sz="1400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A05F2D84-8EF6-ADF4-3887-D1D78548E9E3}"/>
              </a:ext>
            </a:extLst>
          </p:cNvPr>
          <p:cNvSpPr txBox="1"/>
          <p:nvPr/>
        </p:nvSpPr>
        <p:spPr>
          <a:xfrm>
            <a:off x="9056806" y="1318987"/>
            <a:ext cx="2155587" cy="954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9"/>
              </a:lnSpc>
              <a:spcBef>
                <a:spcPct val="0"/>
              </a:spcBef>
            </a:pP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Sebagai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 RS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berbais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wakaf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pengelolaan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harus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professional dan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transparan</a:t>
            </a:r>
            <a:endParaRPr lang="en-US" sz="1400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423F54D0-77FE-D2FD-A5A3-DFA75554A233}"/>
              </a:ext>
            </a:extLst>
          </p:cNvPr>
          <p:cNvSpPr txBox="1"/>
          <p:nvPr/>
        </p:nvSpPr>
        <p:spPr>
          <a:xfrm>
            <a:off x="1023105" y="1509811"/>
            <a:ext cx="2155587" cy="710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9"/>
              </a:lnSpc>
              <a:spcBef>
                <a:spcPct val="0"/>
              </a:spcBef>
            </a:pP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Pelayanan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medis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harus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konsisten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aman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dan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terstandar</a:t>
            </a:r>
            <a:endParaRPr lang="en-US" sz="1400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D96F42C0-E98E-4B6B-1D59-3274F94E82F1}"/>
              </a:ext>
            </a:extLst>
          </p:cNvPr>
          <p:cNvSpPr txBox="1"/>
          <p:nvPr/>
        </p:nvSpPr>
        <p:spPr>
          <a:xfrm>
            <a:off x="1063683" y="3547216"/>
            <a:ext cx="2155587" cy="954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5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Mulai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dari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pendaftaran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pemeriksaan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tindakan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medis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hingga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layanan</a:t>
            </a:r>
            <a:r>
              <a:rPr lang="en-US" sz="1400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farmasi</a:t>
            </a:r>
            <a:endParaRPr lang="en-US" sz="1400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2A23F640-B4B2-DAF3-A865-1D27DCB3D3F9}"/>
              </a:ext>
            </a:extLst>
          </p:cNvPr>
          <p:cNvSpPr txBox="1"/>
          <p:nvPr/>
        </p:nvSpPr>
        <p:spPr>
          <a:xfrm>
            <a:off x="2057400" y="5291360"/>
            <a:ext cx="8458200" cy="1033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lvl="0" indent="-285750" algn="just">
              <a:lnSpc>
                <a:spcPts val="2789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Pelayanan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RS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melibatkan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banyak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proses dan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profesi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yang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harus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bekerjasama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secara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terkoordinasi</a:t>
            </a:r>
            <a:endParaRPr lang="en-US" sz="1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Gloria Hallelujah"/>
            </a:endParaRPr>
          </a:p>
          <a:p>
            <a:pPr marL="285750" lvl="0" indent="-285750" algn="just">
              <a:lnSpc>
                <a:spcPts val="2789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ISO 9001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membantu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memastikan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setiap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proses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layanan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berjalan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terstandar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konsisten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dan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terus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diperbaiki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sehingga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pelanggan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mendapatkan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pelayanan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terbaik</a:t>
            </a:r>
            <a:r>
              <a:rPr lang="en-US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36483" y="2233890"/>
            <a:ext cx="185419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58096" y="2233890"/>
            <a:ext cx="185419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2</a:t>
            </a:r>
          </a:p>
        </p:txBody>
      </p:sp>
      <p:sp>
        <p:nvSpPr>
          <p:cNvPr id="5" name="Freeform 5"/>
          <p:cNvSpPr/>
          <p:nvPr/>
        </p:nvSpPr>
        <p:spPr>
          <a:xfrm>
            <a:off x="919915" y="2666166"/>
            <a:ext cx="2487332" cy="3658434"/>
          </a:xfrm>
          <a:custGeom>
            <a:avLst/>
            <a:gdLst/>
            <a:ahLst/>
            <a:cxnLst/>
            <a:rect l="l" t="t" r="r" b="b"/>
            <a:pathLst>
              <a:path w="3730998" h="4992819">
                <a:moveTo>
                  <a:pt x="0" y="0"/>
                </a:moveTo>
                <a:lnTo>
                  <a:pt x="3730997" y="0"/>
                </a:lnTo>
                <a:lnTo>
                  <a:pt x="3730997" y="4992819"/>
                </a:lnTo>
                <a:lnTo>
                  <a:pt x="0" y="4992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6" name="Freeform 6"/>
          <p:cNvSpPr/>
          <p:nvPr/>
        </p:nvSpPr>
        <p:spPr>
          <a:xfrm>
            <a:off x="3541527" y="2666165"/>
            <a:ext cx="2487332" cy="3658433"/>
          </a:xfrm>
          <a:custGeom>
            <a:avLst/>
            <a:gdLst/>
            <a:ahLst/>
            <a:cxnLst/>
            <a:rect l="l" t="t" r="r" b="b"/>
            <a:pathLst>
              <a:path w="3730998" h="4992819">
                <a:moveTo>
                  <a:pt x="0" y="0"/>
                </a:moveTo>
                <a:lnTo>
                  <a:pt x="3730998" y="0"/>
                </a:lnTo>
                <a:lnTo>
                  <a:pt x="3730998" y="4992819"/>
                </a:lnTo>
                <a:lnTo>
                  <a:pt x="0" y="4992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8114" y="3052817"/>
            <a:ext cx="910932" cy="1030890"/>
          </a:xfrm>
          <a:custGeom>
            <a:avLst/>
            <a:gdLst/>
            <a:ahLst/>
            <a:cxnLst/>
            <a:rect l="l" t="t" r="r" b="b"/>
            <a:pathLst>
              <a:path w="1366398" h="1546335">
                <a:moveTo>
                  <a:pt x="0" y="0"/>
                </a:moveTo>
                <a:lnTo>
                  <a:pt x="1366398" y="0"/>
                </a:lnTo>
                <a:lnTo>
                  <a:pt x="1366398" y="1546335"/>
                </a:lnTo>
                <a:lnTo>
                  <a:pt x="0" y="1546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52509" y="193298"/>
            <a:ext cx="9152699" cy="1213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6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Dampak</a:t>
            </a:r>
            <a:r>
              <a:rPr lang="en-US" sz="4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Penerapan</a:t>
            </a:r>
            <a:r>
              <a:rPr lang="en-US" sz="4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 ISO 9001 </a:t>
            </a:r>
            <a:r>
              <a:rPr lang="en-US" sz="44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terhadap</a:t>
            </a:r>
            <a:r>
              <a:rPr lang="en-US" sz="4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kualitas</a:t>
            </a:r>
            <a:r>
              <a:rPr lang="en-US" sz="4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andy Casual"/>
              </a:rPr>
              <a:t>layanan</a:t>
            </a:r>
            <a:endParaRPr lang="en-US" sz="44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andy Casu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5605" y="4186368"/>
            <a:ext cx="1859993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Proses </a:t>
            </a:r>
            <a:r>
              <a:rPr lang="en-US" sz="16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pelayanan</a:t>
            </a:r>
            <a:r>
              <a:rPr lang="en-US" sz="16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lebih</a:t>
            </a:r>
            <a:r>
              <a:rPr lang="en-US" sz="16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loria Hallelujah"/>
              </a:rPr>
              <a:t>jelas</a:t>
            </a:r>
            <a:endParaRPr lang="en-US" sz="16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Gloria Halleluj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58096" y="4256016"/>
            <a:ext cx="1859993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Pelayanan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lebih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konsisten</a:t>
            </a:r>
            <a:endParaRPr lang="en-US" sz="1600" b="1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76811" y="2233890"/>
            <a:ext cx="185999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3</a:t>
            </a:r>
          </a:p>
        </p:txBody>
      </p:sp>
      <p:sp>
        <p:nvSpPr>
          <p:cNvPr id="12" name="Freeform 12"/>
          <p:cNvSpPr/>
          <p:nvPr/>
        </p:nvSpPr>
        <p:spPr>
          <a:xfrm>
            <a:off x="6163141" y="2666165"/>
            <a:ext cx="2487332" cy="3539841"/>
          </a:xfrm>
          <a:custGeom>
            <a:avLst/>
            <a:gdLst/>
            <a:ahLst/>
            <a:cxnLst/>
            <a:rect l="l" t="t" r="r" b="b"/>
            <a:pathLst>
              <a:path w="3730998" h="4992819">
                <a:moveTo>
                  <a:pt x="0" y="0"/>
                </a:moveTo>
                <a:lnTo>
                  <a:pt x="3730998" y="0"/>
                </a:lnTo>
                <a:lnTo>
                  <a:pt x="3730998" y="4992819"/>
                </a:lnTo>
                <a:lnTo>
                  <a:pt x="0" y="4992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487650" y="4228239"/>
            <a:ext cx="1859993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Pengambilan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Keputusan </a:t>
            </a:r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berbasis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data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98424" y="2233890"/>
            <a:ext cx="185999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Handy Casual"/>
                <a:ea typeface="Handy Casual"/>
                <a:cs typeface="Handy Casual"/>
                <a:sym typeface="Handy Casual"/>
              </a:rPr>
              <a:t>4</a:t>
            </a:r>
          </a:p>
        </p:txBody>
      </p:sp>
      <p:sp>
        <p:nvSpPr>
          <p:cNvPr id="15" name="Freeform 15"/>
          <p:cNvSpPr/>
          <p:nvPr/>
        </p:nvSpPr>
        <p:spPr>
          <a:xfrm>
            <a:off x="8784754" y="2666166"/>
            <a:ext cx="2487332" cy="3539840"/>
          </a:xfrm>
          <a:custGeom>
            <a:avLst/>
            <a:gdLst/>
            <a:ahLst/>
            <a:cxnLst/>
            <a:rect l="l" t="t" r="r" b="b"/>
            <a:pathLst>
              <a:path w="3730998" h="4992819">
                <a:moveTo>
                  <a:pt x="0" y="0"/>
                </a:moveTo>
                <a:lnTo>
                  <a:pt x="3730997" y="0"/>
                </a:lnTo>
                <a:lnTo>
                  <a:pt x="3730997" y="4992819"/>
                </a:lnTo>
                <a:lnTo>
                  <a:pt x="0" y="4992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098424" y="4311388"/>
            <a:ext cx="1859993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Perbaikan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layanan</a:t>
            </a:r>
            <a:r>
              <a:rPr lang="en-US" sz="1600" b="1" dirty="0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berkelanjutan</a:t>
            </a:r>
            <a:endParaRPr lang="en-US" sz="1600" b="1" dirty="0">
              <a:solidFill>
                <a:srgbClr val="00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4366473" y="3187612"/>
            <a:ext cx="837442" cy="896095"/>
          </a:xfrm>
          <a:custGeom>
            <a:avLst/>
            <a:gdLst/>
            <a:ahLst/>
            <a:cxnLst/>
            <a:rect l="l" t="t" r="r" b="b"/>
            <a:pathLst>
              <a:path w="1256163" h="1344143">
                <a:moveTo>
                  <a:pt x="0" y="0"/>
                </a:moveTo>
                <a:lnTo>
                  <a:pt x="1256163" y="0"/>
                </a:lnTo>
                <a:lnTo>
                  <a:pt x="1256163" y="1344143"/>
                </a:lnTo>
                <a:lnTo>
                  <a:pt x="0" y="1344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057736" y="3169836"/>
            <a:ext cx="719514" cy="946729"/>
          </a:xfrm>
          <a:custGeom>
            <a:avLst/>
            <a:gdLst/>
            <a:ahLst/>
            <a:cxnLst/>
            <a:rect l="l" t="t" r="r" b="b"/>
            <a:pathLst>
              <a:path w="1079271" h="1420093">
                <a:moveTo>
                  <a:pt x="0" y="0"/>
                </a:moveTo>
                <a:lnTo>
                  <a:pt x="1079271" y="0"/>
                </a:lnTo>
                <a:lnTo>
                  <a:pt x="1079271" y="1420093"/>
                </a:lnTo>
                <a:lnTo>
                  <a:pt x="0" y="1420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380141" y="3187611"/>
            <a:ext cx="1296559" cy="933523"/>
          </a:xfrm>
          <a:custGeom>
            <a:avLst/>
            <a:gdLst/>
            <a:ahLst/>
            <a:cxnLst/>
            <a:rect l="l" t="t" r="r" b="b"/>
            <a:pathLst>
              <a:path w="1944839" h="1400284">
                <a:moveTo>
                  <a:pt x="0" y="0"/>
                </a:moveTo>
                <a:lnTo>
                  <a:pt x="1944839" y="0"/>
                </a:lnTo>
                <a:lnTo>
                  <a:pt x="1944839" y="1400284"/>
                </a:lnTo>
                <a:lnTo>
                  <a:pt x="0" y="1400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7799A2-7EB5-7D90-C5A9-3F267F1C9080}"/>
              </a:ext>
            </a:extLst>
          </p:cNvPr>
          <p:cNvSpPr txBox="1"/>
          <p:nvPr/>
        </p:nvSpPr>
        <p:spPr>
          <a:xfrm>
            <a:off x="1371601" y="4981320"/>
            <a:ext cx="171399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Setiap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tahapan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proses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bisnis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mempunyai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SOP yang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terstandar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ID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8C4343-A7D0-9738-288D-0330D7BAD886}"/>
              </a:ext>
            </a:extLst>
          </p:cNvPr>
          <p:cNvSpPr txBox="1"/>
          <p:nvPr/>
        </p:nvSpPr>
        <p:spPr>
          <a:xfrm>
            <a:off x="4074654" y="5009532"/>
            <a:ext cx="1713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Standar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pelayanan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sama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walaupun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beda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petugas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E50FF7-1385-59EC-F745-CAFE8EC99C22}"/>
              </a:ext>
            </a:extLst>
          </p:cNvPr>
          <p:cNvSpPr txBox="1"/>
          <p:nvPr/>
        </p:nvSpPr>
        <p:spPr>
          <a:xfrm>
            <a:off x="6633645" y="5118228"/>
            <a:ext cx="1713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Kinerja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dipantau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melalui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indikator</a:t>
            </a: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mutu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ID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8E83E9-4869-DDAC-CB34-A2C5DF4345D6}"/>
              </a:ext>
            </a:extLst>
          </p:cNvPr>
          <p:cNvSpPr txBox="1"/>
          <p:nvPr/>
        </p:nvSpPr>
        <p:spPr>
          <a:xfrm>
            <a:off x="9120977" y="4858209"/>
            <a:ext cx="1837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Masukan</a:t>
            </a:r>
            <a:r>
              <a:rPr lang="en-US" dirty="0"/>
              <a:t>, audit &amp; </a:t>
            </a:r>
            <a:r>
              <a:rPr lang="en-US" dirty="0" err="1"/>
              <a:t>evaluasi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layanan</a:t>
            </a:r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0" y="0"/>
            <a:ext cx="6096000" cy="6858000"/>
            <a:chOff x="0" y="0"/>
            <a:chExt cx="8128000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0" cy="9144000"/>
            </a:xfrm>
            <a:custGeom>
              <a:avLst/>
              <a:gdLst/>
              <a:ahLst/>
              <a:cxnLst/>
              <a:rect l="l" t="t" r="r" b="b"/>
              <a:pathLst>
                <a:path w="8128000" h="9144000">
                  <a:moveTo>
                    <a:pt x="0" y="0"/>
                  </a:moveTo>
                  <a:lnTo>
                    <a:pt x="8128000" y="0"/>
                  </a:lnTo>
                  <a:lnTo>
                    <a:pt x="81280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-63503" y="-63446"/>
            <a:ext cx="6222997" cy="6921436"/>
          </a:xfrm>
          <a:custGeom>
            <a:avLst/>
            <a:gdLst/>
            <a:ahLst/>
            <a:cxnLst/>
            <a:rect l="l" t="t" r="r" b="b"/>
            <a:pathLst>
              <a:path w="6222997" h="6921436">
                <a:moveTo>
                  <a:pt x="0" y="0"/>
                </a:moveTo>
                <a:lnTo>
                  <a:pt x="6222997" y="0"/>
                </a:lnTo>
                <a:lnTo>
                  <a:pt x="6222997" y="6921436"/>
                </a:lnTo>
                <a:lnTo>
                  <a:pt x="0" y="6921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48"/>
            <a:ext cx="6096000" cy="6857943"/>
            <a:chOff x="0" y="0"/>
            <a:chExt cx="8128000" cy="91439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0" cy="9143962"/>
            </a:xfrm>
            <a:custGeom>
              <a:avLst/>
              <a:gdLst/>
              <a:ahLst/>
              <a:cxnLst/>
              <a:rect l="l" t="t" r="r" b="b"/>
              <a:pathLst>
                <a:path w="8128000" h="9143962">
                  <a:moveTo>
                    <a:pt x="0" y="0"/>
                  </a:moveTo>
                  <a:lnTo>
                    <a:pt x="8128000" y="0"/>
                  </a:lnTo>
                  <a:lnTo>
                    <a:pt x="8128000" y="9143962"/>
                  </a:lnTo>
                  <a:lnTo>
                    <a:pt x="0" y="9143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901" r="-290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283452" y="1903295"/>
            <a:ext cx="4556717" cy="114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7"/>
              </a:lnSpc>
            </a:pPr>
            <a:r>
              <a:rPr lang="en-US" sz="3603" b="1" spc="-54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</a:t>
            </a:r>
          </a:p>
          <a:p>
            <a:pPr algn="l">
              <a:lnSpc>
                <a:spcPts val="4577"/>
              </a:lnSpc>
            </a:pPr>
            <a:r>
              <a:rPr lang="en-US" sz="3603" b="1" spc="-54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PENGENALAN ISO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188677" y="1087462"/>
            <a:ext cx="381464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4800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Apa </a:t>
            </a:r>
            <a:r>
              <a:rPr lang="en-US" sz="4800" dirty="0" err="1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itu</a:t>
            </a:r>
            <a:endParaRPr lang="en-US" sz="4800" dirty="0">
              <a:solidFill>
                <a:srgbClr val="000000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677390" y="1864243"/>
            <a:ext cx="2881089" cy="890519"/>
          </a:xfrm>
          <a:custGeom>
            <a:avLst/>
            <a:gdLst/>
            <a:ahLst/>
            <a:cxnLst/>
            <a:rect l="l" t="t" r="r" b="b"/>
            <a:pathLst>
              <a:path w="4321634" h="1335778">
                <a:moveTo>
                  <a:pt x="0" y="0"/>
                </a:moveTo>
                <a:lnTo>
                  <a:pt x="4321634" y="0"/>
                </a:lnTo>
                <a:lnTo>
                  <a:pt x="4321634" y="1335778"/>
                </a:lnTo>
                <a:lnTo>
                  <a:pt x="0" y="13357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67920" y="1000952"/>
            <a:ext cx="2479569" cy="653705"/>
          </a:xfrm>
          <a:custGeom>
            <a:avLst/>
            <a:gdLst/>
            <a:ahLst/>
            <a:cxnLst/>
            <a:rect l="l" t="t" r="r" b="b"/>
            <a:pathLst>
              <a:path w="3719353" h="980557">
                <a:moveTo>
                  <a:pt x="0" y="0"/>
                </a:moveTo>
                <a:lnTo>
                  <a:pt x="3719353" y="0"/>
                </a:lnTo>
                <a:lnTo>
                  <a:pt x="3719353" y="980557"/>
                </a:lnTo>
                <a:lnTo>
                  <a:pt x="0" y="9805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8442695" y="1000952"/>
            <a:ext cx="2479569" cy="653705"/>
          </a:xfrm>
          <a:custGeom>
            <a:avLst/>
            <a:gdLst/>
            <a:ahLst/>
            <a:cxnLst/>
            <a:rect l="l" t="t" r="r" b="b"/>
            <a:pathLst>
              <a:path w="3719353" h="980557">
                <a:moveTo>
                  <a:pt x="0" y="0"/>
                </a:moveTo>
                <a:lnTo>
                  <a:pt x="3719353" y="0"/>
                </a:lnTo>
                <a:lnTo>
                  <a:pt x="3719353" y="980557"/>
                </a:lnTo>
                <a:lnTo>
                  <a:pt x="0" y="9805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80619" y="3585066"/>
            <a:ext cx="2479569" cy="653705"/>
          </a:xfrm>
          <a:custGeom>
            <a:avLst/>
            <a:gdLst/>
            <a:ahLst/>
            <a:cxnLst/>
            <a:rect l="l" t="t" r="r" b="b"/>
            <a:pathLst>
              <a:path w="3719353" h="980557">
                <a:moveTo>
                  <a:pt x="0" y="0"/>
                </a:moveTo>
                <a:lnTo>
                  <a:pt x="3719353" y="0"/>
                </a:lnTo>
                <a:lnTo>
                  <a:pt x="3719353" y="980556"/>
                </a:lnTo>
                <a:lnTo>
                  <a:pt x="0" y="980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4856214" y="3585067"/>
            <a:ext cx="2479569" cy="653705"/>
          </a:xfrm>
          <a:custGeom>
            <a:avLst/>
            <a:gdLst/>
            <a:ahLst/>
            <a:cxnLst/>
            <a:rect l="l" t="t" r="r" b="b"/>
            <a:pathLst>
              <a:path w="3719353" h="980557">
                <a:moveTo>
                  <a:pt x="0" y="0"/>
                </a:moveTo>
                <a:lnTo>
                  <a:pt x="3719352" y="0"/>
                </a:lnTo>
                <a:lnTo>
                  <a:pt x="3719352" y="980556"/>
                </a:lnTo>
                <a:lnTo>
                  <a:pt x="0" y="980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2174699" y="1171438"/>
            <a:ext cx="666011" cy="734081"/>
          </a:xfrm>
          <a:custGeom>
            <a:avLst/>
            <a:gdLst/>
            <a:ahLst/>
            <a:cxnLst/>
            <a:rect l="l" t="t" r="r" b="b"/>
            <a:pathLst>
              <a:path w="999017" h="1101121">
                <a:moveTo>
                  <a:pt x="0" y="0"/>
                </a:moveTo>
                <a:lnTo>
                  <a:pt x="999017" y="0"/>
                </a:lnTo>
                <a:lnTo>
                  <a:pt x="999017" y="1101122"/>
                </a:lnTo>
                <a:lnTo>
                  <a:pt x="0" y="1101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177635" y="4238772"/>
            <a:ext cx="713148" cy="734081"/>
          </a:xfrm>
          <a:custGeom>
            <a:avLst/>
            <a:gdLst/>
            <a:ahLst/>
            <a:cxnLst/>
            <a:rect l="l" t="t" r="r" b="b"/>
            <a:pathLst>
              <a:path w="999017" h="1101121">
                <a:moveTo>
                  <a:pt x="0" y="0"/>
                </a:moveTo>
                <a:lnTo>
                  <a:pt x="999017" y="0"/>
                </a:lnTo>
                <a:lnTo>
                  <a:pt x="999017" y="1101121"/>
                </a:lnTo>
                <a:lnTo>
                  <a:pt x="0" y="11011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785655" y="4223851"/>
            <a:ext cx="666011" cy="734081"/>
          </a:xfrm>
          <a:custGeom>
            <a:avLst/>
            <a:gdLst/>
            <a:ahLst/>
            <a:cxnLst/>
            <a:rect l="l" t="t" r="r" b="b"/>
            <a:pathLst>
              <a:path w="999017" h="1101121">
                <a:moveTo>
                  <a:pt x="0" y="0"/>
                </a:moveTo>
                <a:lnTo>
                  <a:pt x="999018" y="0"/>
                </a:lnTo>
                <a:lnTo>
                  <a:pt x="999018" y="1101121"/>
                </a:lnTo>
                <a:lnTo>
                  <a:pt x="0" y="11011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349474" y="1171438"/>
            <a:ext cx="666011" cy="734081"/>
          </a:xfrm>
          <a:custGeom>
            <a:avLst/>
            <a:gdLst/>
            <a:ahLst/>
            <a:cxnLst/>
            <a:rect l="l" t="t" r="r" b="b"/>
            <a:pathLst>
              <a:path w="999017" h="1101121">
                <a:moveTo>
                  <a:pt x="0" y="0"/>
                </a:moveTo>
                <a:lnTo>
                  <a:pt x="999017" y="0"/>
                </a:lnTo>
                <a:lnTo>
                  <a:pt x="999017" y="1101122"/>
                </a:lnTo>
                <a:lnTo>
                  <a:pt x="0" y="1101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88261" y="875105"/>
            <a:ext cx="3238887" cy="295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2000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 </a:t>
            </a:r>
            <a:r>
              <a:rPr lang="en-US" sz="3200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ISO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60443" y="875105"/>
            <a:ext cx="3244073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2400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 ISO = </a:t>
            </a:r>
            <a:r>
              <a:rPr lang="en-US" sz="2400" b="1" spc="21" dirty="0" err="1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Sistem</a:t>
            </a:r>
            <a:endParaRPr lang="en-US" sz="2400" b="1" spc="21" dirty="0">
              <a:solidFill>
                <a:srgbClr val="000000"/>
              </a:solidFill>
              <a:latin typeface="Scripter"/>
              <a:ea typeface="Scripter"/>
              <a:cs typeface="Scripter"/>
              <a:sym typeface="Scripter"/>
            </a:endParaRPr>
          </a:p>
          <a:p>
            <a:pPr algn="ctr">
              <a:lnSpc>
                <a:spcPts val="2066"/>
              </a:lnSpc>
            </a:pPr>
            <a:endParaRPr lang="en-US" sz="1666" spc="21" dirty="0">
              <a:solidFill>
                <a:srgbClr val="000000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85668" y="3556943"/>
            <a:ext cx="3244073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1666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TULIS APA YANG KAMU KERJAKAN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73964" y="3556943"/>
            <a:ext cx="3244073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1666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KERJAKAN APA </a:t>
            </a:r>
          </a:p>
          <a:p>
            <a:pPr algn="ctr">
              <a:lnSpc>
                <a:spcPts val="2066"/>
              </a:lnSpc>
            </a:pPr>
            <a:r>
              <a:rPr lang="en-US" sz="1666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YANG DITULIS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06358" y="2487189"/>
            <a:ext cx="2179285" cy="435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8000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ISO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60443" y="2018355"/>
            <a:ext cx="3244073" cy="833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4698" lvl="1" indent="-122349">
              <a:lnSpc>
                <a:spcPts val="1586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ISO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sistem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BUKAN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Dokumen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Segoe UI" panose="020B0502040204020203" pitchFamily="34" charset="0"/>
              <a:sym typeface="Nunito"/>
            </a:endParaRPr>
          </a:p>
          <a:p>
            <a:pPr marL="244698" lvl="1" indent="-122349">
              <a:lnSpc>
                <a:spcPts val="1586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ISO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cara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kerja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terstandar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 dan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Open Sans" panose="020B0606030504020204" pitchFamily="34" charset="0"/>
                <a:cs typeface="Segoe UI" panose="020B0502040204020203" pitchFamily="34" charset="0"/>
                <a:sym typeface="Nunito"/>
              </a:rPr>
              <a:t>konsisten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  <a:ea typeface="Open Sans" panose="020B0606030504020204" pitchFamily="34" charset="0"/>
              <a:cs typeface="Segoe UI" panose="020B0502040204020203" pitchFamily="34" charset="0"/>
              <a:sym typeface="Nuni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764435" y="4984507"/>
            <a:ext cx="3238887" cy="42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349" lvl="1">
              <a:lnSpc>
                <a:spcPts val="1586"/>
              </a:lnSpc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Proses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pelayanan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dikerjakan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sesuai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standar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tersebut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  <a:ea typeface="Nunito"/>
              <a:cs typeface="Nunito"/>
              <a:sym typeface="Nunito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8444512" y="3708285"/>
            <a:ext cx="2479569" cy="653705"/>
          </a:xfrm>
          <a:custGeom>
            <a:avLst/>
            <a:gdLst/>
            <a:ahLst/>
            <a:cxnLst/>
            <a:rect l="l" t="t" r="r" b="b"/>
            <a:pathLst>
              <a:path w="3719353" h="980557">
                <a:moveTo>
                  <a:pt x="0" y="0"/>
                </a:moveTo>
                <a:lnTo>
                  <a:pt x="3719353" y="0"/>
                </a:lnTo>
                <a:lnTo>
                  <a:pt x="3719353" y="980556"/>
                </a:lnTo>
                <a:lnTo>
                  <a:pt x="0" y="980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>
            <a:off x="9349473" y="4109201"/>
            <a:ext cx="666011" cy="734081"/>
          </a:xfrm>
          <a:custGeom>
            <a:avLst/>
            <a:gdLst/>
            <a:ahLst/>
            <a:cxnLst/>
            <a:rect l="l" t="t" r="r" b="b"/>
            <a:pathLst>
              <a:path w="999017" h="1101121">
                <a:moveTo>
                  <a:pt x="0" y="0"/>
                </a:moveTo>
                <a:lnTo>
                  <a:pt x="999017" y="0"/>
                </a:lnTo>
                <a:lnTo>
                  <a:pt x="999017" y="1101121"/>
                </a:lnTo>
                <a:lnTo>
                  <a:pt x="0" y="11011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062260" y="3556943"/>
            <a:ext cx="3244073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lang="en-US" sz="1666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 </a:t>
            </a:r>
            <a:r>
              <a:rPr lang="en-US" sz="1666" b="1" spc="21" dirty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BUKTIKAN BAHWA               ITU DIKERJAKAN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52215" y="4843282"/>
            <a:ext cx="3238887" cy="826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349" lvl="1">
              <a:lnSpc>
                <a:spcPts val="1586"/>
              </a:lnSpc>
            </a:pP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Ada data,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catatan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dokumentasi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/ record, monitoring dan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evaluasi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.</a:t>
            </a:r>
          </a:p>
          <a:p>
            <a:pPr marL="122349" lvl="1">
              <a:lnSpc>
                <a:spcPts val="1586"/>
              </a:lnSpc>
            </a:pP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Jika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tidak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ada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bukti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dianggap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tidak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dilakukan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B8EF2CC-12F8-FEE1-0C11-B4993EFE72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19" y="1878108"/>
            <a:ext cx="2396686" cy="1438012"/>
          </a:xfrm>
          <a:prstGeom prst="rect">
            <a:avLst/>
          </a:prstGeom>
        </p:spPr>
      </p:pic>
      <p:sp>
        <p:nvSpPr>
          <p:cNvPr id="27" name="TextBox 21">
            <a:extLst>
              <a:ext uri="{FF2B5EF4-FFF2-40B4-BE49-F238E27FC236}">
                <a16:creationId xmlns:a16="http://schemas.microsoft.com/office/drawing/2014/main" id="{B437983B-F640-73A8-85D8-84A6A519C57C}"/>
              </a:ext>
            </a:extLst>
          </p:cNvPr>
          <p:cNvSpPr txBox="1"/>
          <p:nvPr/>
        </p:nvSpPr>
        <p:spPr>
          <a:xfrm>
            <a:off x="987890" y="5051256"/>
            <a:ext cx="3238887" cy="42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349" lvl="1">
              <a:lnSpc>
                <a:spcPts val="1586"/>
              </a:lnSpc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Organisasi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memilki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standar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kerja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  dan SOP yang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  <a:ea typeface="Nunito"/>
                <a:cs typeface="Nunito"/>
                <a:sym typeface="Nunito"/>
              </a:rPr>
              <a:t>jelas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77427-2841-BD4E-51FA-1B9FBAB2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">
            <a:extLst>
              <a:ext uri="{FF2B5EF4-FFF2-40B4-BE49-F238E27FC236}">
                <a16:creationId xmlns:a16="http://schemas.microsoft.com/office/drawing/2014/main" id="{EE8451F9-7B8E-571C-8394-64F059E1B427}"/>
              </a:ext>
            </a:extLst>
          </p:cNvPr>
          <p:cNvSpPr/>
          <p:nvPr/>
        </p:nvSpPr>
        <p:spPr>
          <a:xfrm>
            <a:off x="1143000" y="365125"/>
            <a:ext cx="10058400" cy="5811838"/>
          </a:xfrm>
          <a:custGeom>
            <a:avLst/>
            <a:gdLst/>
            <a:ahLst/>
            <a:cxnLst/>
            <a:rect l="l" t="t" r="r" b="b"/>
            <a:pathLst>
              <a:path w="5371684" h="8229600">
                <a:moveTo>
                  <a:pt x="0" y="0"/>
                </a:moveTo>
                <a:lnTo>
                  <a:pt x="5371684" y="0"/>
                </a:lnTo>
                <a:lnTo>
                  <a:pt x="53716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104DA8-6305-11E6-AEA9-00D64E7A5242}"/>
              </a:ext>
            </a:extLst>
          </p:cNvPr>
          <p:cNvSpPr txBox="1">
            <a:spLocks/>
          </p:cNvSpPr>
          <p:nvPr/>
        </p:nvSpPr>
        <p:spPr>
          <a:xfrm>
            <a:off x="2400300" y="12065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/>
              <a:t>OPERASI KATARAK &amp; SISTEM MUTU</a:t>
            </a:r>
            <a:endParaRPr lang="en-ID" sz="36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85BA76-A770-3EA9-BF0A-BE186117711B}"/>
              </a:ext>
            </a:extLst>
          </p:cNvPr>
          <p:cNvSpPr txBox="1">
            <a:spLocks/>
          </p:cNvSpPr>
          <p:nvPr/>
        </p:nvSpPr>
        <p:spPr>
          <a:xfrm>
            <a:off x="2235200" y="2064683"/>
            <a:ext cx="7696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katarak</a:t>
            </a:r>
            <a:r>
              <a:rPr lang="en-US" sz="2000" dirty="0"/>
              <a:t> yang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membutuhkan</a:t>
            </a:r>
            <a:r>
              <a:rPr lang="en-US" sz="20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/>
              <a:t>Prosedur</a:t>
            </a:r>
            <a:r>
              <a:rPr lang="en-US" sz="2000" dirty="0"/>
              <a:t> yang </a:t>
            </a:r>
            <a:r>
              <a:rPr lang="en-US" sz="2000" dirty="0" err="1"/>
              <a:t>jelas</a:t>
            </a:r>
            <a:r>
              <a:rPr lang="en-US" sz="20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/>
              <a:t>Tim yang </a:t>
            </a:r>
            <a:r>
              <a:rPr lang="en-US" sz="2000" dirty="0" err="1"/>
              <a:t>terlatih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/>
              <a:t>Kesiapan</a:t>
            </a:r>
            <a:r>
              <a:rPr lang="en-US" sz="2000" dirty="0"/>
              <a:t> </a:t>
            </a:r>
            <a:r>
              <a:rPr lang="en-US" sz="2000" dirty="0" err="1"/>
              <a:t>alat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/>
              <a:t>Langkah </a:t>
            </a:r>
            <a:r>
              <a:rPr lang="en-US" sz="2000" dirty="0" err="1"/>
              <a:t>kerja</a:t>
            </a:r>
            <a:r>
              <a:rPr lang="en-US" sz="2000" dirty="0"/>
              <a:t> yang </a:t>
            </a:r>
            <a:r>
              <a:rPr lang="en-US" sz="2000" dirty="0" err="1"/>
              <a:t>terstandar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/>
              <a:t>Evaluasi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tindakan</a:t>
            </a:r>
            <a:endParaRPr lang="en-ID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E621EE-B887-11E8-9162-5AD53B34084D}"/>
              </a:ext>
            </a:extLst>
          </p:cNvPr>
          <p:cNvSpPr txBox="1"/>
          <p:nvPr/>
        </p:nvSpPr>
        <p:spPr>
          <a:xfrm>
            <a:off x="1981200" y="3982383"/>
            <a:ext cx="87167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1" dirty="0"/>
              <a:t>ISO </a:t>
            </a:r>
            <a:r>
              <a:rPr lang="en-US" sz="2000" b="1" dirty="0" err="1"/>
              <a:t>bukan</a:t>
            </a:r>
            <a:r>
              <a:rPr lang="en-US" sz="2000" b="1" dirty="0"/>
              <a:t> </a:t>
            </a:r>
            <a:r>
              <a:rPr lang="en-US" sz="2000" b="1" dirty="0" err="1"/>
              <a:t>mengatur</a:t>
            </a:r>
            <a:r>
              <a:rPr lang="en-US" sz="2000" b="1" dirty="0"/>
              <a:t> </a:t>
            </a:r>
            <a:r>
              <a:rPr lang="en-US" sz="2000" b="1" dirty="0" err="1"/>
              <a:t>tindakan</a:t>
            </a:r>
            <a:r>
              <a:rPr lang="en-US" sz="2000" b="1" dirty="0"/>
              <a:t> </a:t>
            </a:r>
            <a:r>
              <a:rPr lang="en-US" sz="2000" b="1" dirty="0" err="1"/>
              <a:t>medisnya</a:t>
            </a:r>
            <a:r>
              <a:rPr lang="en-US" sz="2000" b="1" dirty="0"/>
              <a:t> </a:t>
            </a:r>
            <a:r>
              <a:rPr lang="en-US" sz="2000" b="1" dirty="0" err="1"/>
              <a:t>tetapi</a:t>
            </a:r>
            <a:r>
              <a:rPr lang="en-US" sz="2000" b="1" dirty="0"/>
              <a:t> </a:t>
            </a:r>
            <a:r>
              <a:rPr lang="en-US" sz="2000" b="1" dirty="0" err="1"/>
              <a:t>memastikan</a:t>
            </a:r>
            <a:r>
              <a:rPr lang="en-US" sz="2000" b="1" dirty="0"/>
              <a:t> </a:t>
            </a:r>
            <a:r>
              <a:rPr lang="en-US" sz="2000" b="1" dirty="0" err="1"/>
              <a:t>sistem</a:t>
            </a:r>
            <a:r>
              <a:rPr lang="en-US" sz="2000" b="1" dirty="0"/>
              <a:t> yang </a:t>
            </a:r>
            <a:r>
              <a:rPr lang="en-US" sz="2000" b="1" dirty="0" err="1"/>
              <a:t>mendukung</a:t>
            </a:r>
            <a:r>
              <a:rPr lang="en-US" sz="2000" b="1" dirty="0"/>
              <a:t> </a:t>
            </a:r>
            <a:r>
              <a:rPr lang="en-US" sz="2000" b="1" dirty="0" err="1"/>
              <a:t>pelayanan</a:t>
            </a:r>
            <a:r>
              <a:rPr lang="en-US" sz="2000" b="1" dirty="0"/>
              <a:t>/</a:t>
            </a:r>
            <a:r>
              <a:rPr lang="en-US" sz="2000" b="1" dirty="0" err="1"/>
              <a:t>tindakan</a:t>
            </a:r>
            <a:r>
              <a:rPr lang="en-US" sz="2000" b="1" dirty="0"/>
              <a:t> </a:t>
            </a:r>
            <a:r>
              <a:rPr lang="en-US" sz="2000" b="1" dirty="0" err="1"/>
              <a:t>medis</a:t>
            </a:r>
            <a:r>
              <a:rPr lang="en-US" sz="2000" b="1" dirty="0"/>
              <a:t> </a:t>
            </a:r>
            <a:r>
              <a:rPr lang="en-US" sz="2000" b="1" dirty="0" err="1"/>
              <a:t>berjalan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optimal.</a:t>
            </a:r>
          </a:p>
          <a:p>
            <a:r>
              <a:rPr lang="en-US" sz="2000" b="1" dirty="0"/>
              <a:t>?  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operasi</a:t>
            </a:r>
            <a:r>
              <a:rPr lang="en-US" sz="2000" b="1" dirty="0"/>
              <a:t> </a:t>
            </a:r>
            <a:r>
              <a:rPr lang="en-US" sz="2000" b="1" dirty="0" err="1"/>
              <a:t>katarak</a:t>
            </a:r>
            <a:r>
              <a:rPr lang="en-US" sz="2000" b="1" dirty="0"/>
              <a:t>, </a:t>
            </a:r>
            <a:r>
              <a:rPr lang="en-US" sz="2000" b="1" dirty="0" err="1"/>
              <a:t>langkah</a:t>
            </a:r>
            <a:r>
              <a:rPr lang="en-US" sz="2000" b="1" dirty="0"/>
              <a:t> mana yang paling </a:t>
            </a:r>
            <a:r>
              <a:rPr lang="en-US" sz="2000" b="1" dirty="0" err="1"/>
              <a:t>membutuhkan</a:t>
            </a:r>
            <a:r>
              <a:rPr lang="en-US" sz="2000" b="1" dirty="0"/>
              <a:t> </a:t>
            </a:r>
            <a:r>
              <a:rPr lang="en-US" sz="2000" b="1" dirty="0" err="1"/>
              <a:t>standar</a:t>
            </a:r>
            <a:endParaRPr lang="en-US" sz="2000" b="1" dirty="0"/>
          </a:p>
          <a:p>
            <a:r>
              <a:rPr lang="en-US" sz="2000" b="1" dirty="0"/>
              <a:t>     yang </a:t>
            </a:r>
            <a:r>
              <a:rPr lang="en-US" sz="2000" b="1" dirty="0" err="1"/>
              <a:t>jelas</a:t>
            </a:r>
            <a:r>
              <a:rPr lang="en-US" sz="2000" b="1" dirty="0"/>
              <a:t>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ID" sz="2000" b="1" dirty="0"/>
              <a:t>Kalau salah </a:t>
            </a:r>
            <a:r>
              <a:rPr lang="en-ID" sz="2000" b="1" dirty="0" err="1"/>
              <a:t>satu</a:t>
            </a:r>
            <a:r>
              <a:rPr lang="en-ID" sz="2000" b="1" dirty="0"/>
              <a:t> </a:t>
            </a:r>
            <a:r>
              <a:rPr lang="en-ID" sz="2000" b="1" dirty="0" err="1"/>
              <a:t>tidak</a:t>
            </a:r>
            <a:r>
              <a:rPr lang="en-ID" sz="2000" b="1" dirty="0"/>
              <a:t> </a:t>
            </a:r>
            <a:r>
              <a:rPr lang="en-ID" sz="2000" b="1" dirty="0" err="1"/>
              <a:t>standar</a:t>
            </a:r>
            <a:r>
              <a:rPr lang="en-ID" sz="2000" b="1" dirty="0"/>
              <a:t>, </a:t>
            </a:r>
            <a:r>
              <a:rPr lang="en-ID" sz="2000" b="1" dirty="0" err="1"/>
              <a:t>hasil</a:t>
            </a:r>
            <a:r>
              <a:rPr lang="en-ID" sz="2000" b="1" dirty="0"/>
              <a:t> </a:t>
            </a:r>
            <a:r>
              <a:rPr lang="en-ID" sz="2000" b="1" dirty="0" err="1"/>
              <a:t>operasi</a:t>
            </a:r>
            <a:r>
              <a:rPr lang="en-ID" sz="2000" b="1" dirty="0"/>
              <a:t> </a:t>
            </a:r>
            <a:r>
              <a:rPr lang="en-ID" sz="2000" b="1" dirty="0" err="1"/>
              <a:t>bisa</a:t>
            </a:r>
            <a:r>
              <a:rPr lang="en-ID" sz="2000" b="1" dirty="0"/>
              <a:t> </a:t>
            </a:r>
            <a:r>
              <a:rPr lang="en-ID" sz="2000" b="1" dirty="0" err="1"/>
              <a:t>berbeda</a:t>
            </a:r>
            <a:r>
              <a:rPr lang="en-ID" sz="2000" b="1" dirty="0"/>
              <a:t> — di </a:t>
            </a:r>
            <a:r>
              <a:rPr lang="en-ID" sz="2000" b="1" dirty="0" err="1"/>
              <a:t>sinilah</a:t>
            </a:r>
            <a:r>
              <a:rPr lang="en-ID" sz="2000" b="1" dirty="0"/>
              <a:t> </a:t>
            </a:r>
            <a:r>
              <a:rPr lang="en-ID" sz="2000" b="1" dirty="0" err="1"/>
              <a:t>pentingnya</a:t>
            </a:r>
            <a:r>
              <a:rPr lang="en-ID" sz="2000" b="1" dirty="0"/>
              <a:t> </a:t>
            </a:r>
            <a:r>
              <a:rPr lang="en-ID" sz="2000" b="1" dirty="0" err="1"/>
              <a:t>sistem</a:t>
            </a:r>
            <a:r>
              <a:rPr lang="en-ID" sz="2000" b="1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7611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E20CF-7B5F-2095-4355-3615ADEA1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1C3E4A63-C856-19E8-71E9-79D679394FA3}"/>
              </a:ext>
            </a:extLst>
          </p:cNvPr>
          <p:cNvSpPr/>
          <p:nvPr/>
        </p:nvSpPr>
        <p:spPr>
          <a:xfrm>
            <a:off x="1005497" y="2582418"/>
            <a:ext cx="4750651" cy="9525"/>
          </a:xfrm>
          <a:custGeom>
            <a:avLst/>
            <a:gdLst/>
            <a:ahLst/>
            <a:cxnLst/>
            <a:rect l="l" t="t" r="r" b="b"/>
            <a:pathLst>
              <a:path w="4750651" h="9525">
                <a:moveTo>
                  <a:pt x="0" y="0"/>
                </a:moveTo>
                <a:lnTo>
                  <a:pt x="4750651" y="0"/>
                </a:lnTo>
                <a:lnTo>
                  <a:pt x="4750651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319B488-50AF-A47F-1DB1-4019E80A90A5}"/>
              </a:ext>
            </a:extLst>
          </p:cNvPr>
          <p:cNvSpPr/>
          <p:nvPr/>
        </p:nvSpPr>
        <p:spPr>
          <a:xfrm>
            <a:off x="1005497" y="3744973"/>
            <a:ext cx="4750651" cy="9525"/>
          </a:xfrm>
          <a:custGeom>
            <a:avLst/>
            <a:gdLst/>
            <a:ahLst/>
            <a:cxnLst/>
            <a:rect l="l" t="t" r="r" b="b"/>
            <a:pathLst>
              <a:path w="4750651" h="9525">
                <a:moveTo>
                  <a:pt x="0" y="0"/>
                </a:moveTo>
                <a:lnTo>
                  <a:pt x="4750651" y="0"/>
                </a:lnTo>
                <a:lnTo>
                  <a:pt x="4750651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67069172-7556-D18F-3EE7-73DBFC447807}"/>
              </a:ext>
            </a:extLst>
          </p:cNvPr>
          <p:cNvSpPr/>
          <p:nvPr/>
        </p:nvSpPr>
        <p:spPr>
          <a:xfrm>
            <a:off x="1005497" y="4928740"/>
            <a:ext cx="4750651" cy="9525"/>
          </a:xfrm>
          <a:custGeom>
            <a:avLst/>
            <a:gdLst/>
            <a:ahLst/>
            <a:cxnLst/>
            <a:rect l="l" t="t" r="r" b="b"/>
            <a:pathLst>
              <a:path w="4750651" h="9525">
                <a:moveTo>
                  <a:pt x="0" y="0"/>
                </a:moveTo>
                <a:lnTo>
                  <a:pt x="4750651" y="0"/>
                </a:lnTo>
                <a:lnTo>
                  <a:pt x="4750651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34CD33AD-2387-7175-481C-1360AD56BAB5}"/>
              </a:ext>
            </a:extLst>
          </p:cNvPr>
          <p:cNvSpPr/>
          <p:nvPr/>
        </p:nvSpPr>
        <p:spPr>
          <a:xfrm>
            <a:off x="1005497" y="6083151"/>
            <a:ext cx="4750651" cy="9525"/>
          </a:xfrm>
          <a:custGeom>
            <a:avLst/>
            <a:gdLst/>
            <a:ahLst/>
            <a:cxnLst/>
            <a:rect l="l" t="t" r="r" b="b"/>
            <a:pathLst>
              <a:path w="4750651" h="9525">
                <a:moveTo>
                  <a:pt x="0" y="0"/>
                </a:moveTo>
                <a:lnTo>
                  <a:pt x="4750651" y="0"/>
                </a:lnTo>
                <a:lnTo>
                  <a:pt x="4750651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24350EDD-AA6E-8E37-1968-282760E8FA5B}"/>
              </a:ext>
            </a:extLst>
          </p:cNvPr>
          <p:cNvGrpSpPr/>
          <p:nvPr/>
        </p:nvGrpSpPr>
        <p:grpSpPr>
          <a:xfrm>
            <a:off x="841029" y="5131527"/>
            <a:ext cx="844410" cy="656930"/>
            <a:chOff x="0" y="0"/>
            <a:chExt cx="844410" cy="656920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AF02DFC-00D5-8FC7-92A7-A76E51A6580D}"/>
                </a:ext>
              </a:extLst>
            </p:cNvPr>
            <p:cNvSpPr/>
            <p:nvPr/>
          </p:nvSpPr>
          <p:spPr>
            <a:xfrm>
              <a:off x="63500" y="112394"/>
              <a:ext cx="717422" cy="481072"/>
            </a:xfrm>
            <a:custGeom>
              <a:avLst/>
              <a:gdLst/>
              <a:ahLst/>
              <a:cxnLst/>
              <a:rect l="l" t="t" r="r" b="b"/>
              <a:pathLst>
                <a:path w="717422" h="481072">
                  <a:moveTo>
                    <a:pt x="668527" y="0"/>
                  </a:moveTo>
                  <a:lnTo>
                    <a:pt x="668527" y="399539"/>
                  </a:lnTo>
                  <a:lnTo>
                    <a:pt x="48895" y="399539"/>
                  </a:lnTo>
                  <a:lnTo>
                    <a:pt x="48895" y="0"/>
                  </a:lnTo>
                  <a:lnTo>
                    <a:pt x="0" y="0"/>
                  </a:lnTo>
                  <a:lnTo>
                    <a:pt x="0" y="456561"/>
                  </a:lnTo>
                  <a:lnTo>
                    <a:pt x="285369" y="456561"/>
                  </a:lnTo>
                  <a:cubicBezTo>
                    <a:pt x="285369" y="470404"/>
                    <a:pt x="295910" y="481072"/>
                    <a:pt x="309880" y="481072"/>
                  </a:cubicBezTo>
                  <a:lnTo>
                    <a:pt x="407670" y="481072"/>
                  </a:lnTo>
                  <a:cubicBezTo>
                    <a:pt x="421513" y="481072"/>
                    <a:pt x="432181" y="470531"/>
                    <a:pt x="432181" y="456561"/>
                  </a:cubicBezTo>
                  <a:lnTo>
                    <a:pt x="717422" y="456561"/>
                  </a:lnTo>
                  <a:lnTo>
                    <a:pt x="717422" y="0"/>
                  </a:lnTo>
                  <a:lnTo>
                    <a:pt x="668527" y="0"/>
                  </a:lnTo>
                  <a:close/>
                </a:path>
              </a:pathLst>
            </a:custGeom>
            <a:solidFill>
              <a:srgbClr val="17618F"/>
            </a:solidFill>
          </p:spPr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76F9EEF-AE42-D8F3-E16D-D921FB9ADA05}"/>
                </a:ext>
              </a:extLst>
            </p:cNvPr>
            <p:cNvSpPr/>
            <p:nvPr/>
          </p:nvSpPr>
          <p:spPr>
            <a:xfrm>
              <a:off x="145034" y="63499"/>
              <a:ext cx="554355" cy="415795"/>
            </a:xfrm>
            <a:custGeom>
              <a:avLst/>
              <a:gdLst/>
              <a:ahLst/>
              <a:cxnLst/>
              <a:rect l="l" t="t" r="r" b="b"/>
              <a:pathLst>
                <a:path w="554355" h="415795">
                  <a:moveTo>
                    <a:pt x="554354" y="0"/>
                  </a:moveTo>
                  <a:lnTo>
                    <a:pt x="0" y="0"/>
                  </a:lnTo>
                  <a:lnTo>
                    <a:pt x="0" y="415795"/>
                  </a:lnTo>
                  <a:lnTo>
                    <a:pt x="554354" y="415795"/>
                  </a:lnTo>
                  <a:lnTo>
                    <a:pt x="554354" y="0"/>
                  </a:lnTo>
                  <a:close/>
                  <a:moveTo>
                    <a:pt x="48895" y="48895"/>
                  </a:moveTo>
                  <a:lnTo>
                    <a:pt x="260858" y="48895"/>
                  </a:lnTo>
                  <a:lnTo>
                    <a:pt x="260858" y="366901"/>
                  </a:lnTo>
                  <a:lnTo>
                    <a:pt x="48895" y="366901"/>
                  </a:lnTo>
                  <a:lnTo>
                    <a:pt x="48895" y="48895"/>
                  </a:lnTo>
                  <a:close/>
                  <a:moveTo>
                    <a:pt x="505460" y="366901"/>
                  </a:moveTo>
                  <a:lnTo>
                    <a:pt x="293497" y="366901"/>
                  </a:lnTo>
                  <a:lnTo>
                    <a:pt x="293497" y="48895"/>
                  </a:lnTo>
                  <a:lnTo>
                    <a:pt x="505460" y="48895"/>
                  </a:lnTo>
                  <a:lnTo>
                    <a:pt x="505460" y="366901"/>
                  </a:lnTo>
                  <a:close/>
                </a:path>
              </a:pathLst>
            </a:custGeom>
            <a:solidFill>
              <a:srgbClr val="17618F"/>
            </a:solidFill>
          </p:spPr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5D1E1B1E-BCE8-BB47-D5B6-4CCEAEA1CF38}"/>
                </a:ext>
              </a:extLst>
            </p:cNvPr>
            <p:cNvSpPr/>
            <p:nvPr/>
          </p:nvSpPr>
          <p:spPr>
            <a:xfrm>
              <a:off x="487426" y="193927"/>
              <a:ext cx="114173" cy="24511"/>
            </a:xfrm>
            <a:custGeom>
              <a:avLst/>
              <a:gdLst/>
              <a:ahLst/>
              <a:cxnLst/>
              <a:rect l="l" t="t" r="r" b="b"/>
              <a:pathLst>
                <a:path w="114173" h="24511">
                  <a:moveTo>
                    <a:pt x="0" y="24511"/>
                  </a:moveTo>
                  <a:lnTo>
                    <a:pt x="114173" y="24511"/>
                  </a:lnTo>
                  <a:lnTo>
                    <a:pt x="1141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618F"/>
            </a:solidFill>
          </p:spPr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8E8C4868-300A-EA5A-9441-B657FF468B3E}"/>
                </a:ext>
              </a:extLst>
            </p:cNvPr>
            <p:cNvSpPr/>
            <p:nvPr/>
          </p:nvSpPr>
          <p:spPr>
            <a:xfrm>
              <a:off x="487426" y="242822"/>
              <a:ext cx="114173" cy="24511"/>
            </a:xfrm>
            <a:custGeom>
              <a:avLst/>
              <a:gdLst/>
              <a:ahLst/>
              <a:cxnLst/>
              <a:rect l="l" t="t" r="r" b="b"/>
              <a:pathLst>
                <a:path w="114173" h="24511">
                  <a:moveTo>
                    <a:pt x="0" y="24511"/>
                  </a:moveTo>
                  <a:lnTo>
                    <a:pt x="114173" y="24511"/>
                  </a:lnTo>
                  <a:lnTo>
                    <a:pt x="1141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618F"/>
            </a:solidFill>
          </p:spPr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4FFAB48C-098C-25F4-B1AB-2FA24DB36A92}"/>
                </a:ext>
              </a:extLst>
            </p:cNvPr>
            <p:cNvSpPr/>
            <p:nvPr/>
          </p:nvSpPr>
          <p:spPr>
            <a:xfrm>
              <a:off x="487426" y="291717"/>
              <a:ext cx="79121" cy="24511"/>
            </a:xfrm>
            <a:custGeom>
              <a:avLst/>
              <a:gdLst/>
              <a:ahLst/>
              <a:cxnLst/>
              <a:rect l="l" t="t" r="r" b="b"/>
              <a:pathLst>
                <a:path w="79121" h="24511">
                  <a:moveTo>
                    <a:pt x="0" y="0"/>
                  </a:moveTo>
                  <a:lnTo>
                    <a:pt x="79121" y="0"/>
                  </a:lnTo>
                  <a:lnTo>
                    <a:pt x="79121" y="24511"/>
                  </a:lnTo>
                  <a:lnTo>
                    <a:pt x="0" y="24511"/>
                  </a:lnTo>
                  <a:close/>
                </a:path>
              </a:pathLst>
            </a:custGeom>
            <a:solidFill>
              <a:srgbClr val="17618F"/>
            </a:solidFill>
          </p:spPr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575F06D2-056E-1FC6-F94F-1AD8175C43CE}"/>
              </a:ext>
            </a:extLst>
          </p:cNvPr>
          <p:cNvGrpSpPr/>
          <p:nvPr/>
        </p:nvGrpSpPr>
        <p:grpSpPr>
          <a:xfrm>
            <a:off x="877567" y="4024465"/>
            <a:ext cx="811797" cy="554203"/>
            <a:chOff x="0" y="0"/>
            <a:chExt cx="811797" cy="554203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04464092-2901-1F32-6CC4-26DFDF79CF7F}"/>
                </a:ext>
              </a:extLst>
            </p:cNvPr>
            <p:cNvSpPr/>
            <p:nvPr/>
          </p:nvSpPr>
          <p:spPr>
            <a:xfrm>
              <a:off x="136778" y="63500"/>
              <a:ext cx="146811" cy="146812"/>
            </a:xfrm>
            <a:custGeom>
              <a:avLst/>
              <a:gdLst/>
              <a:ahLst/>
              <a:cxnLst/>
              <a:rect l="l" t="t" r="r" b="b"/>
              <a:pathLst>
                <a:path w="146811" h="146812">
                  <a:moveTo>
                    <a:pt x="146811" y="73406"/>
                  </a:moveTo>
                  <a:cubicBezTo>
                    <a:pt x="146811" y="113919"/>
                    <a:pt x="113919" y="146812"/>
                    <a:pt x="73406" y="146812"/>
                  </a:cubicBezTo>
                  <a:cubicBezTo>
                    <a:pt x="32893" y="146812"/>
                    <a:pt x="0" y="113919"/>
                    <a:pt x="0" y="73406"/>
                  </a:cubicBezTo>
                  <a:cubicBezTo>
                    <a:pt x="0" y="32893"/>
                    <a:pt x="32893" y="0"/>
                    <a:pt x="73406" y="0"/>
                  </a:cubicBezTo>
                  <a:cubicBezTo>
                    <a:pt x="113919" y="0"/>
                    <a:pt x="146811" y="32893"/>
                    <a:pt x="146811" y="73406"/>
                  </a:cubicBezTo>
                  <a:close/>
                </a:path>
              </a:pathLst>
            </a:custGeom>
            <a:solidFill>
              <a:srgbClr val="18868C"/>
            </a:solidFill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E41A05D9-4EC9-7D80-9812-A5B41A3C5480}"/>
                </a:ext>
              </a:extLst>
            </p:cNvPr>
            <p:cNvSpPr/>
            <p:nvPr/>
          </p:nvSpPr>
          <p:spPr>
            <a:xfrm>
              <a:off x="528063" y="63500"/>
              <a:ext cx="146938" cy="146812"/>
            </a:xfrm>
            <a:custGeom>
              <a:avLst/>
              <a:gdLst/>
              <a:ahLst/>
              <a:cxnLst/>
              <a:rect l="l" t="t" r="r" b="b"/>
              <a:pathLst>
                <a:path w="146938" h="146812">
                  <a:moveTo>
                    <a:pt x="146811" y="73406"/>
                  </a:moveTo>
                  <a:cubicBezTo>
                    <a:pt x="146811" y="113919"/>
                    <a:pt x="113919" y="146812"/>
                    <a:pt x="73406" y="146812"/>
                  </a:cubicBezTo>
                  <a:cubicBezTo>
                    <a:pt x="32893" y="146812"/>
                    <a:pt x="0" y="113919"/>
                    <a:pt x="0" y="73406"/>
                  </a:cubicBezTo>
                  <a:cubicBezTo>
                    <a:pt x="0" y="32893"/>
                    <a:pt x="33020" y="0"/>
                    <a:pt x="73533" y="0"/>
                  </a:cubicBezTo>
                  <a:cubicBezTo>
                    <a:pt x="114045" y="0"/>
                    <a:pt x="146938" y="32893"/>
                    <a:pt x="146938" y="73406"/>
                  </a:cubicBezTo>
                  <a:close/>
                </a:path>
              </a:pathLst>
            </a:custGeom>
            <a:solidFill>
              <a:srgbClr val="18868C"/>
            </a:solidFill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1508D85-BB2A-A4D3-B26D-B52AC973F98A}"/>
                </a:ext>
              </a:extLst>
            </p:cNvPr>
            <p:cNvSpPr/>
            <p:nvPr/>
          </p:nvSpPr>
          <p:spPr>
            <a:xfrm>
              <a:off x="259079" y="343917"/>
              <a:ext cx="293622" cy="146812"/>
            </a:xfrm>
            <a:custGeom>
              <a:avLst/>
              <a:gdLst/>
              <a:ahLst/>
              <a:cxnLst/>
              <a:rect l="l" t="t" r="r" b="b"/>
              <a:pathLst>
                <a:path w="293622" h="146812">
                  <a:moveTo>
                    <a:pt x="293622" y="146812"/>
                  </a:moveTo>
                  <a:lnTo>
                    <a:pt x="293622" y="73406"/>
                  </a:lnTo>
                  <a:cubicBezTo>
                    <a:pt x="293622" y="61976"/>
                    <a:pt x="288669" y="50546"/>
                    <a:pt x="278890" y="44069"/>
                  </a:cubicBezTo>
                  <a:cubicBezTo>
                    <a:pt x="259332" y="27813"/>
                    <a:pt x="233297" y="16383"/>
                    <a:pt x="207135" y="9779"/>
                  </a:cubicBezTo>
                  <a:cubicBezTo>
                    <a:pt x="189229" y="4826"/>
                    <a:pt x="168020" y="0"/>
                    <a:pt x="146811" y="0"/>
                  </a:cubicBezTo>
                  <a:cubicBezTo>
                    <a:pt x="127253" y="0"/>
                    <a:pt x="106044" y="3302"/>
                    <a:pt x="86486" y="9779"/>
                  </a:cubicBezTo>
                  <a:cubicBezTo>
                    <a:pt x="60451" y="16256"/>
                    <a:pt x="35940" y="29337"/>
                    <a:pt x="14731" y="44069"/>
                  </a:cubicBezTo>
                  <a:cubicBezTo>
                    <a:pt x="4953" y="52197"/>
                    <a:pt x="0" y="61976"/>
                    <a:pt x="0" y="73406"/>
                  </a:cubicBezTo>
                  <a:lnTo>
                    <a:pt x="0" y="146812"/>
                  </a:lnTo>
                  <a:lnTo>
                    <a:pt x="293622" y="146812"/>
                  </a:lnTo>
                  <a:close/>
                </a:path>
              </a:pathLst>
            </a:custGeom>
            <a:solidFill>
              <a:srgbClr val="18868C"/>
            </a:solidFill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F2D80AF0-A976-D7F3-558C-DDC4C1A388F6}"/>
                </a:ext>
              </a:extLst>
            </p:cNvPr>
            <p:cNvSpPr/>
            <p:nvPr/>
          </p:nvSpPr>
          <p:spPr>
            <a:xfrm>
              <a:off x="332484" y="177546"/>
              <a:ext cx="146811" cy="146812"/>
            </a:xfrm>
            <a:custGeom>
              <a:avLst/>
              <a:gdLst/>
              <a:ahLst/>
              <a:cxnLst/>
              <a:rect l="l" t="t" r="r" b="b"/>
              <a:pathLst>
                <a:path w="146811" h="146812">
                  <a:moveTo>
                    <a:pt x="146811" y="73407"/>
                  </a:moveTo>
                  <a:cubicBezTo>
                    <a:pt x="146811" y="113920"/>
                    <a:pt x="113919" y="146813"/>
                    <a:pt x="73406" y="146813"/>
                  </a:cubicBezTo>
                  <a:cubicBezTo>
                    <a:pt x="32893" y="146813"/>
                    <a:pt x="0" y="113920"/>
                    <a:pt x="0" y="73407"/>
                  </a:cubicBezTo>
                  <a:cubicBezTo>
                    <a:pt x="0" y="32893"/>
                    <a:pt x="32893" y="0"/>
                    <a:pt x="73406" y="0"/>
                  </a:cubicBezTo>
                  <a:cubicBezTo>
                    <a:pt x="113919" y="0"/>
                    <a:pt x="146811" y="32893"/>
                    <a:pt x="146811" y="73407"/>
                  </a:cubicBezTo>
                  <a:close/>
                </a:path>
              </a:pathLst>
            </a:custGeom>
            <a:solidFill>
              <a:srgbClr val="18868C"/>
            </a:solidFill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FEC2356-9B76-8619-F2D8-BB857EA47E9A}"/>
                </a:ext>
              </a:extLst>
            </p:cNvPr>
            <p:cNvSpPr/>
            <p:nvPr/>
          </p:nvSpPr>
          <p:spPr>
            <a:xfrm>
              <a:off x="482597" y="229743"/>
              <a:ext cx="265683" cy="146812"/>
            </a:xfrm>
            <a:custGeom>
              <a:avLst/>
              <a:gdLst/>
              <a:ahLst/>
              <a:cxnLst/>
              <a:rect l="l" t="t" r="r" b="b"/>
              <a:pathLst>
                <a:path w="265683" h="146812">
                  <a:moveTo>
                    <a:pt x="251078" y="44070"/>
                  </a:moveTo>
                  <a:cubicBezTo>
                    <a:pt x="231520" y="27814"/>
                    <a:pt x="205485" y="16383"/>
                    <a:pt x="179323" y="9779"/>
                  </a:cubicBezTo>
                  <a:cubicBezTo>
                    <a:pt x="161417" y="4826"/>
                    <a:pt x="140208" y="0"/>
                    <a:pt x="118999" y="0"/>
                  </a:cubicBezTo>
                  <a:cubicBezTo>
                    <a:pt x="99441" y="0"/>
                    <a:pt x="78232" y="3302"/>
                    <a:pt x="58674" y="9779"/>
                  </a:cubicBezTo>
                  <a:cubicBezTo>
                    <a:pt x="48895" y="13081"/>
                    <a:pt x="39116" y="16256"/>
                    <a:pt x="29337" y="21210"/>
                  </a:cubicBezTo>
                  <a:lnTo>
                    <a:pt x="29337" y="22861"/>
                  </a:lnTo>
                  <a:cubicBezTo>
                    <a:pt x="29337" y="50547"/>
                    <a:pt x="17907" y="76709"/>
                    <a:pt x="0" y="94616"/>
                  </a:cubicBezTo>
                  <a:cubicBezTo>
                    <a:pt x="30988" y="104395"/>
                    <a:pt x="55499" y="117476"/>
                    <a:pt x="75057" y="132081"/>
                  </a:cubicBezTo>
                  <a:cubicBezTo>
                    <a:pt x="80010" y="137034"/>
                    <a:pt x="84836" y="140209"/>
                    <a:pt x="88138" y="146813"/>
                  </a:cubicBezTo>
                  <a:lnTo>
                    <a:pt x="265683" y="146813"/>
                  </a:lnTo>
                  <a:lnTo>
                    <a:pt x="265683" y="73407"/>
                  </a:lnTo>
                  <a:cubicBezTo>
                    <a:pt x="265683" y="61977"/>
                    <a:pt x="260730" y="50547"/>
                    <a:pt x="250951" y="44070"/>
                  </a:cubicBezTo>
                  <a:close/>
                </a:path>
              </a:pathLst>
            </a:custGeom>
            <a:solidFill>
              <a:srgbClr val="18868C"/>
            </a:solidFill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AE71B6AE-DC88-3307-5BE7-59AA10F2641E}"/>
                </a:ext>
              </a:extLst>
            </p:cNvPr>
            <p:cNvSpPr/>
            <p:nvPr/>
          </p:nvSpPr>
          <p:spPr>
            <a:xfrm>
              <a:off x="63500" y="229870"/>
              <a:ext cx="265810" cy="146685"/>
            </a:xfrm>
            <a:custGeom>
              <a:avLst/>
              <a:gdLst/>
              <a:ahLst/>
              <a:cxnLst/>
              <a:rect l="l" t="t" r="r" b="b"/>
              <a:pathLst>
                <a:path w="265810" h="146685">
                  <a:moveTo>
                    <a:pt x="190753" y="132081"/>
                  </a:moveTo>
                  <a:cubicBezTo>
                    <a:pt x="213612" y="115825"/>
                    <a:pt x="239647" y="102744"/>
                    <a:pt x="265809" y="94616"/>
                  </a:cubicBezTo>
                  <a:cubicBezTo>
                    <a:pt x="247902" y="75058"/>
                    <a:pt x="236472" y="50547"/>
                    <a:pt x="236472" y="22861"/>
                  </a:cubicBezTo>
                  <a:cubicBezTo>
                    <a:pt x="236472" y="21210"/>
                    <a:pt x="236472" y="21210"/>
                    <a:pt x="236472" y="19559"/>
                  </a:cubicBezTo>
                  <a:cubicBezTo>
                    <a:pt x="226693" y="16256"/>
                    <a:pt x="216914" y="11431"/>
                    <a:pt x="207136" y="9780"/>
                  </a:cubicBezTo>
                  <a:cubicBezTo>
                    <a:pt x="189229" y="4826"/>
                    <a:pt x="168020" y="0"/>
                    <a:pt x="146811" y="0"/>
                  </a:cubicBezTo>
                  <a:cubicBezTo>
                    <a:pt x="127253" y="0"/>
                    <a:pt x="106044" y="3302"/>
                    <a:pt x="86486" y="9780"/>
                  </a:cubicBezTo>
                  <a:cubicBezTo>
                    <a:pt x="60451" y="17908"/>
                    <a:pt x="35940" y="29338"/>
                    <a:pt x="14732" y="44070"/>
                  </a:cubicBezTo>
                  <a:cubicBezTo>
                    <a:pt x="4953" y="50547"/>
                    <a:pt x="0" y="61850"/>
                    <a:pt x="0" y="73280"/>
                  </a:cubicBezTo>
                  <a:lnTo>
                    <a:pt x="0" y="146686"/>
                  </a:lnTo>
                  <a:lnTo>
                    <a:pt x="176148" y="146686"/>
                  </a:lnTo>
                  <a:cubicBezTo>
                    <a:pt x="181101" y="140209"/>
                    <a:pt x="184276" y="136907"/>
                    <a:pt x="190880" y="131954"/>
                  </a:cubicBezTo>
                  <a:close/>
                </a:path>
              </a:pathLst>
            </a:custGeom>
            <a:solidFill>
              <a:srgbClr val="18868C"/>
            </a:solidFill>
          </p:spPr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D3D678E7-745D-F0CF-556E-C97DC81BDE6A}"/>
              </a:ext>
            </a:extLst>
          </p:cNvPr>
          <p:cNvGrpSpPr/>
          <p:nvPr/>
        </p:nvGrpSpPr>
        <p:grpSpPr>
          <a:xfrm>
            <a:off x="942784" y="2772251"/>
            <a:ext cx="681285" cy="694754"/>
            <a:chOff x="0" y="0"/>
            <a:chExt cx="681279" cy="694754"/>
          </a:xfrm>
        </p:grpSpPr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0985A41-1F1D-B8C7-4B12-8FB248542D73}"/>
                </a:ext>
              </a:extLst>
            </p:cNvPr>
            <p:cNvSpPr/>
            <p:nvPr/>
          </p:nvSpPr>
          <p:spPr>
            <a:xfrm>
              <a:off x="446655" y="468249"/>
              <a:ext cx="163067" cy="163068"/>
            </a:xfrm>
            <a:custGeom>
              <a:avLst/>
              <a:gdLst/>
              <a:ahLst/>
              <a:cxnLst/>
              <a:rect l="l" t="t" r="r" b="b"/>
              <a:pathLst>
                <a:path w="163067" h="163068">
                  <a:moveTo>
                    <a:pt x="163067" y="81534"/>
                  </a:moveTo>
                  <a:cubicBezTo>
                    <a:pt x="163067" y="126619"/>
                    <a:pt x="126619" y="163068"/>
                    <a:pt x="81534" y="163068"/>
                  </a:cubicBezTo>
                  <a:cubicBezTo>
                    <a:pt x="36449" y="163068"/>
                    <a:pt x="0" y="126619"/>
                    <a:pt x="0" y="81534"/>
                  </a:cubicBezTo>
                  <a:cubicBezTo>
                    <a:pt x="0" y="36449"/>
                    <a:pt x="36449" y="0"/>
                    <a:pt x="81534" y="0"/>
                  </a:cubicBezTo>
                  <a:cubicBezTo>
                    <a:pt x="126619" y="0"/>
                    <a:pt x="163067" y="36449"/>
                    <a:pt x="163067" y="81534"/>
                  </a:cubicBez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D89D6E46-A2A4-DC4D-AB77-F20A823D1DBE}"/>
                </a:ext>
              </a:extLst>
            </p:cNvPr>
            <p:cNvSpPr/>
            <p:nvPr/>
          </p:nvSpPr>
          <p:spPr>
            <a:xfrm>
              <a:off x="63500" y="68707"/>
              <a:ext cx="163067" cy="163068"/>
            </a:xfrm>
            <a:custGeom>
              <a:avLst/>
              <a:gdLst/>
              <a:ahLst/>
              <a:cxnLst/>
              <a:rect l="l" t="t" r="r" b="b"/>
              <a:pathLst>
                <a:path w="163067" h="163068">
                  <a:moveTo>
                    <a:pt x="163066" y="81534"/>
                  </a:moveTo>
                  <a:cubicBezTo>
                    <a:pt x="163066" y="126619"/>
                    <a:pt x="126618" y="163068"/>
                    <a:pt x="81533" y="163068"/>
                  </a:cubicBezTo>
                  <a:cubicBezTo>
                    <a:pt x="36448" y="163068"/>
                    <a:pt x="0" y="126619"/>
                    <a:pt x="0" y="81534"/>
                  </a:cubicBezTo>
                  <a:cubicBezTo>
                    <a:pt x="0" y="36449"/>
                    <a:pt x="36448" y="0"/>
                    <a:pt x="81533" y="0"/>
                  </a:cubicBezTo>
                  <a:cubicBezTo>
                    <a:pt x="126618" y="0"/>
                    <a:pt x="163066" y="36449"/>
                    <a:pt x="163066" y="81534"/>
                  </a:cubicBez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544329BB-C2BB-A3AA-ACE1-3068929C2867}"/>
                </a:ext>
              </a:extLst>
            </p:cNvPr>
            <p:cNvSpPr/>
            <p:nvPr/>
          </p:nvSpPr>
          <p:spPr>
            <a:xfrm>
              <a:off x="438655" y="63500"/>
              <a:ext cx="179069" cy="176276"/>
            </a:xfrm>
            <a:custGeom>
              <a:avLst/>
              <a:gdLst/>
              <a:ahLst/>
              <a:cxnLst/>
              <a:rect l="l" t="t" r="r" b="b"/>
              <a:pathLst>
                <a:path w="179069" h="176276">
                  <a:moveTo>
                    <a:pt x="89534" y="176276"/>
                  </a:moveTo>
                  <a:lnTo>
                    <a:pt x="0" y="86741"/>
                  </a:lnTo>
                  <a:lnTo>
                    <a:pt x="89534" y="0"/>
                  </a:lnTo>
                  <a:lnTo>
                    <a:pt x="179068" y="86614"/>
                  </a:lnTo>
                  <a:lnTo>
                    <a:pt x="89534" y="176149"/>
                  </a:ln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6BBF7BA2-37AA-8CA9-8C68-4809A123A1C3}"/>
                </a:ext>
              </a:extLst>
            </p:cNvPr>
            <p:cNvSpPr/>
            <p:nvPr/>
          </p:nvSpPr>
          <p:spPr>
            <a:xfrm>
              <a:off x="63500" y="467741"/>
              <a:ext cx="163067" cy="163068"/>
            </a:xfrm>
            <a:custGeom>
              <a:avLst/>
              <a:gdLst/>
              <a:ahLst/>
              <a:cxnLst/>
              <a:rect l="l" t="t" r="r" b="b"/>
              <a:pathLst>
                <a:path w="163067" h="163068">
                  <a:moveTo>
                    <a:pt x="0" y="163068"/>
                  </a:moveTo>
                  <a:lnTo>
                    <a:pt x="163066" y="163068"/>
                  </a:lnTo>
                  <a:lnTo>
                    <a:pt x="163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A340BEA5-7606-0610-7D37-153B0D14050B}"/>
                </a:ext>
              </a:extLst>
            </p:cNvPr>
            <p:cNvSpPr/>
            <p:nvPr/>
          </p:nvSpPr>
          <p:spPr>
            <a:xfrm>
              <a:off x="240910" y="492760"/>
              <a:ext cx="172345" cy="114300"/>
            </a:xfrm>
            <a:custGeom>
              <a:avLst/>
              <a:gdLst/>
              <a:ahLst/>
              <a:cxnLst/>
              <a:rect l="l" t="t" r="r" b="b"/>
              <a:pathLst>
                <a:path w="172345" h="114300">
                  <a:moveTo>
                    <a:pt x="172091" y="40640"/>
                  </a:moveTo>
                  <a:lnTo>
                    <a:pt x="50807" y="40640"/>
                  </a:lnTo>
                  <a:lnTo>
                    <a:pt x="67063" y="24384"/>
                  </a:lnTo>
                  <a:cubicBezTo>
                    <a:pt x="72651" y="18796"/>
                    <a:pt x="72651" y="9779"/>
                    <a:pt x="67063" y="4191"/>
                  </a:cubicBezTo>
                  <a:cubicBezTo>
                    <a:pt x="61475" y="-1397"/>
                    <a:pt x="52458" y="-1397"/>
                    <a:pt x="46870" y="4191"/>
                  </a:cubicBezTo>
                  <a:lnTo>
                    <a:pt x="4198" y="46990"/>
                  </a:lnTo>
                  <a:cubicBezTo>
                    <a:pt x="1531" y="49657"/>
                    <a:pt x="134" y="53340"/>
                    <a:pt x="7" y="57150"/>
                  </a:cubicBezTo>
                  <a:cubicBezTo>
                    <a:pt x="-120" y="60960"/>
                    <a:pt x="1531" y="64516"/>
                    <a:pt x="4198" y="67310"/>
                  </a:cubicBezTo>
                  <a:lnTo>
                    <a:pt x="46997" y="110109"/>
                  </a:lnTo>
                  <a:cubicBezTo>
                    <a:pt x="52585" y="115697"/>
                    <a:pt x="61729" y="115697"/>
                    <a:pt x="67317" y="110109"/>
                  </a:cubicBezTo>
                  <a:cubicBezTo>
                    <a:pt x="72905" y="104521"/>
                    <a:pt x="72905" y="95377"/>
                    <a:pt x="67317" y="89789"/>
                  </a:cubicBezTo>
                  <a:lnTo>
                    <a:pt x="51061" y="73533"/>
                  </a:lnTo>
                  <a:lnTo>
                    <a:pt x="172345" y="73533"/>
                  </a:ln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53BD9798-884F-7598-9805-76978E003CFB}"/>
                </a:ext>
              </a:extLst>
            </p:cNvPr>
            <p:cNvSpPr/>
            <p:nvPr/>
          </p:nvSpPr>
          <p:spPr>
            <a:xfrm>
              <a:off x="259205" y="92710"/>
              <a:ext cx="163575" cy="113983"/>
            </a:xfrm>
            <a:custGeom>
              <a:avLst/>
              <a:gdLst/>
              <a:ahLst/>
              <a:cxnLst/>
              <a:rect l="l" t="t" r="r" b="b"/>
              <a:pathLst>
                <a:path w="163575" h="113983">
                  <a:moveTo>
                    <a:pt x="159384" y="46990"/>
                  </a:moveTo>
                  <a:lnTo>
                    <a:pt x="116585" y="4191"/>
                  </a:lnTo>
                  <a:cubicBezTo>
                    <a:pt x="110997" y="-1397"/>
                    <a:pt x="101980" y="-1397"/>
                    <a:pt x="96392" y="4191"/>
                  </a:cubicBezTo>
                  <a:cubicBezTo>
                    <a:pt x="90804" y="9779"/>
                    <a:pt x="90804" y="18796"/>
                    <a:pt x="96392" y="24384"/>
                  </a:cubicBezTo>
                  <a:lnTo>
                    <a:pt x="112648" y="40640"/>
                  </a:lnTo>
                  <a:lnTo>
                    <a:pt x="0" y="40640"/>
                  </a:lnTo>
                  <a:lnTo>
                    <a:pt x="0" y="73279"/>
                  </a:lnTo>
                  <a:lnTo>
                    <a:pt x="112775" y="73279"/>
                  </a:lnTo>
                  <a:lnTo>
                    <a:pt x="96519" y="89535"/>
                  </a:lnTo>
                  <a:cubicBezTo>
                    <a:pt x="90931" y="95123"/>
                    <a:pt x="90804" y="104140"/>
                    <a:pt x="96392" y="109728"/>
                  </a:cubicBezTo>
                  <a:cubicBezTo>
                    <a:pt x="101980" y="115316"/>
                    <a:pt x="110997" y="115443"/>
                    <a:pt x="116585" y="109855"/>
                  </a:cubicBezTo>
                  <a:lnTo>
                    <a:pt x="159384" y="67056"/>
                  </a:lnTo>
                  <a:cubicBezTo>
                    <a:pt x="164972" y="61468"/>
                    <a:pt x="164972" y="52451"/>
                    <a:pt x="159384" y="46863"/>
                  </a:cubicBezTo>
                  <a:close/>
                </a:path>
              </a:pathLst>
            </a:custGeom>
            <a:solidFill>
              <a:srgbClr val="64C4B3"/>
            </a:solidFill>
          </p:spPr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1E816903-AAAD-DADE-1358-AA6DC0100192}"/>
                </a:ext>
              </a:extLst>
            </p:cNvPr>
            <p:cNvSpPr/>
            <p:nvPr/>
          </p:nvSpPr>
          <p:spPr>
            <a:xfrm>
              <a:off x="471293" y="272034"/>
              <a:ext cx="114221" cy="180467"/>
            </a:xfrm>
            <a:custGeom>
              <a:avLst/>
              <a:gdLst/>
              <a:ahLst/>
              <a:cxnLst/>
              <a:rect l="l" t="t" r="r" b="b"/>
              <a:pathLst>
                <a:path w="114221" h="180467">
                  <a:moveTo>
                    <a:pt x="110108" y="113030"/>
                  </a:moveTo>
                  <a:cubicBezTo>
                    <a:pt x="104521" y="107442"/>
                    <a:pt x="95504" y="107442"/>
                    <a:pt x="89916" y="113030"/>
                  </a:cubicBezTo>
                  <a:lnTo>
                    <a:pt x="73533" y="129286"/>
                  </a:lnTo>
                  <a:lnTo>
                    <a:pt x="73533" y="0"/>
                  </a:lnTo>
                  <a:lnTo>
                    <a:pt x="40640" y="0"/>
                  </a:lnTo>
                  <a:lnTo>
                    <a:pt x="40640" y="129540"/>
                  </a:lnTo>
                  <a:lnTo>
                    <a:pt x="24384" y="113284"/>
                  </a:lnTo>
                  <a:cubicBezTo>
                    <a:pt x="18796" y="107696"/>
                    <a:pt x="9779" y="107696"/>
                    <a:pt x="4191" y="113284"/>
                  </a:cubicBezTo>
                  <a:cubicBezTo>
                    <a:pt x="-1397" y="118872"/>
                    <a:pt x="-1397" y="127889"/>
                    <a:pt x="4191" y="133477"/>
                  </a:cubicBezTo>
                  <a:lnTo>
                    <a:pt x="46863" y="176276"/>
                  </a:lnTo>
                  <a:cubicBezTo>
                    <a:pt x="52451" y="181864"/>
                    <a:pt x="61468" y="181864"/>
                    <a:pt x="67056" y="176276"/>
                  </a:cubicBezTo>
                  <a:lnTo>
                    <a:pt x="109855" y="133477"/>
                  </a:lnTo>
                  <a:cubicBezTo>
                    <a:pt x="115569" y="127889"/>
                    <a:pt x="115696" y="118872"/>
                    <a:pt x="110109" y="113157"/>
                  </a:cubicBezTo>
                  <a:cubicBezTo>
                    <a:pt x="110109" y="113157"/>
                    <a:pt x="110109" y="113157"/>
                    <a:pt x="109982" y="113030"/>
                  </a:cubicBezTo>
                  <a:close/>
                </a:path>
              </a:pathLst>
            </a:custGeom>
            <a:solidFill>
              <a:srgbClr val="64C4B3"/>
            </a:solidFill>
          </p:spPr>
        </p:sp>
      </p:grpSp>
      <p:sp>
        <p:nvSpPr>
          <p:cNvPr id="29" name="Freeform 27">
            <a:extLst>
              <a:ext uri="{FF2B5EF4-FFF2-40B4-BE49-F238E27FC236}">
                <a16:creationId xmlns:a16="http://schemas.microsoft.com/office/drawing/2014/main" id="{660955C4-58C8-994D-F993-15195C4175E4}"/>
              </a:ext>
            </a:extLst>
          </p:cNvPr>
          <p:cNvSpPr/>
          <p:nvPr/>
        </p:nvSpPr>
        <p:spPr>
          <a:xfrm>
            <a:off x="953500" y="1634033"/>
            <a:ext cx="713975" cy="656930"/>
          </a:xfrm>
          <a:custGeom>
            <a:avLst/>
            <a:gdLst/>
            <a:ahLst/>
            <a:cxnLst/>
            <a:rect l="l" t="t" r="r" b="b"/>
            <a:pathLst>
              <a:path w="713975" h="656930">
                <a:moveTo>
                  <a:pt x="0" y="0"/>
                </a:moveTo>
                <a:lnTo>
                  <a:pt x="713975" y="0"/>
                </a:lnTo>
                <a:lnTo>
                  <a:pt x="713975" y="656930"/>
                </a:lnTo>
                <a:lnTo>
                  <a:pt x="0" y="6569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99ECEB3-E76A-5392-3D0B-E4FF17A8798C}"/>
              </a:ext>
            </a:extLst>
          </p:cNvPr>
          <p:cNvSpPr/>
          <p:nvPr/>
        </p:nvSpPr>
        <p:spPr>
          <a:xfrm>
            <a:off x="6554981" y="2582418"/>
            <a:ext cx="4750689" cy="9525"/>
          </a:xfrm>
          <a:custGeom>
            <a:avLst/>
            <a:gdLst/>
            <a:ahLst/>
            <a:cxnLst/>
            <a:rect l="l" t="t" r="r" b="b"/>
            <a:pathLst>
              <a:path w="4750689" h="9525">
                <a:moveTo>
                  <a:pt x="0" y="0"/>
                </a:moveTo>
                <a:lnTo>
                  <a:pt x="4750689" y="0"/>
                </a:lnTo>
                <a:lnTo>
                  <a:pt x="4750689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A728DF83-43BC-1477-A9A1-AC6A47FEDEE1}"/>
              </a:ext>
            </a:extLst>
          </p:cNvPr>
          <p:cNvSpPr/>
          <p:nvPr/>
        </p:nvSpPr>
        <p:spPr>
          <a:xfrm>
            <a:off x="6554981" y="3744973"/>
            <a:ext cx="4750689" cy="9525"/>
          </a:xfrm>
          <a:custGeom>
            <a:avLst/>
            <a:gdLst/>
            <a:ahLst/>
            <a:cxnLst/>
            <a:rect l="l" t="t" r="r" b="b"/>
            <a:pathLst>
              <a:path w="4750689" h="9525">
                <a:moveTo>
                  <a:pt x="0" y="0"/>
                </a:moveTo>
                <a:lnTo>
                  <a:pt x="4750689" y="0"/>
                </a:lnTo>
                <a:lnTo>
                  <a:pt x="4750689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BAF42065-408C-881A-AA22-9B6D2DBAD10F}"/>
              </a:ext>
            </a:extLst>
          </p:cNvPr>
          <p:cNvSpPr/>
          <p:nvPr/>
        </p:nvSpPr>
        <p:spPr>
          <a:xfrm>
            <a:off x="6571202" y="2728093"/>
            <a:ext cx="632450" cy="779193"/>
          </a:xfrm>
          <a:custGeom>
            <a:avLst/>
            <a:gdLst/>
            <a:ahLst/>
            <a:cxnLst/>
            <a:rect l="l" t="t" r="r" b="b"/>
            <a:pathLst>
              <a:path w="632450" h="779193">
                <a:moveTo>
                  <a:pt x="0" y="0"/>
                </a:moveTo>
                <a:lnTo>
                  <a:pt x="632451" y="0"/>
                </a:lnTo>
                <a:lnTo>
                  <a:pt x="632451" y="779193"/>
                </a:lnTo>
                <a:lnTo>
                  <a:pt x="0" y="779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4C7DA4E-C40D-343B-12DF-99500D453E4B}"/>
              </a:ext>
            </a:extLst>
          </p:cNvPr>
          <p:cNvGrpSpPr/>
          <p:nvPr/>
        </p:nvGrpSpPr>
        <p:grpSpPr>
          <a:xfrm>
            <a:off x="6517567" y="3948674"/>
            <a:ext cx="746589" cy="705812"/>
            <a:chOff x="0" y="0"/>
            <a:chExt cx="746582" cy="705815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7F0124C-9E54-E3A8-BD01-D49C4E586129}"/>
                </a:ext>
              </a:extLst>
            </p:cNvPr>
            <p:cNvSpPr/>
            <p:nvPr/>
          </p:nvSpPr>
          <p:spPr>
            <a:xfrm>
              <a:off x="63500" y="63500"/>
              <a:ext cx="264921" cy="268224"/>
            </a:xfrm>
            <a:custGeom>
              <a:avLst/>
              <a:gdLst/>
              <a:ahLst/>
              <a:cxnLst/>
              <a:rect l="l" t="t" r="r" b="b"/>
              <a:pathLst>
                <a:path w="264921" h="268224">
                  <a:moveTo>
                    <a:pt x="264921" y="190754"/>
                  </a:moveTo>
                  <a:lnTo>
                    <a:pt x="155701" y="0"/>
                  </a:lnTo>
                  <a:cubicBezTo>
                    <a:pt x="62738" y="53721"/>
                    <a:pt x="0" y="154051"/>
                    <a:pt x="0" y="268224"/>
                  </a:cubicBezTo>
                  <a:lnTo>
                    <a:pt x="220090" y="268224"/>
                  </a:lnTo>
                  <a:cubicBezTo>
                    <a:pt x="220090" y="235585"/>
                    <a:pt x="237997" y="206248"/>
                    <a:pt x="264921" y="190754"/>
                  </a:cubicBezTo>
                  <a:close/>
                </a:path>
              </a:pathLst>
            </a:custGeom>
            <a:solidFill>
              <a:srgbClr val="F17083"/>
            </a:solidFill>
          </p:spPr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D5368F90-1220-C57A-3030-281195B496CA}"/>
                </a:ext>
              </a:extLst>
            </p:cNvPr>
            <p:cNvSpPr/>
            <p:nvPr/>
          </p:nvSpPr>
          <p:spPr>
            <a:xfrm>
              <a:off x="418210" y="63500"/>
              <a:ext cx="264921" cy="268224"/>
            </a:xfrm>
            <a:custGeom>
              <a:avLst/>
              <a:gdLst/>
              <a:ahLst/>
              <a:cxnLst/>
              <a:rect l="l" t="t" r="r" b="b"/>
              <a:pathLst>
                <a:path w="264921" h="268224">
                  <a:moveTo>
                    <a:pt x="44704" y="268224"/>
                  </a:moveTo>
                  <a:lnTo>
                    <a:pt x="264921" y="268224"/>
                  </a:lnTo>
                  <a:cubicBezTo>
                    <a:pt x="264921" y="154051"/>
                    <a:pt x="202183" y="53848"/>
                    <a:pt x="109219" y="0"/>
                  </a:cubicBezTo>
                  <a:lnTo>
                    <a:pt x="0" y="190754"/>
                  </a:lnTo>
                  <a:cubicBezTo>
                    <a:pt x="26924" y="206248"/>
                    <a:pt x="44830" y="235585"/>
                    <a:pt x="44830" y="268224"/>
                  </a:cubicBezTo>
                  <a:close/>
                </a:path>
              </a:pathLst>
            </a:custGeom>
            <a:solidFill>
              <a:srgbClr val="F17083"/>
            </a:solidFill>
          </p:spPr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AE4E667-4C8E-D727-398C-A762C2073AEF}"/>
                </a:ext>
              </a:extLst>
            </p:cNvPr>
            <p:cNvSpPr/>
            <p:nvPr/>
          </p:nvSpPr>
          <p:spPr>
            <a:xfrm>
              <a:off x="219201" y="409194"/>
              <a:ext cx="308101" cy="233045"/>
            </a:xfrm>
            <a:custGeom>
              <a:avLst/>
              <a:gdLst/>
              <a:ahLst/>
              <a:cxnLst/>
              <a:rect l="l" t="t" r="r" b="b"/>
              <a:pathLst>
                <a:path w="308101" h="233045">
                  <a:moveTo>
                    <a:pt x="154051" y="12192"/>
                  </a:moveTo>
                  <a:cubicBezTo>
                    <a:pt x="137795" y="12192"/>
                    <a:pt x="122301" y="8128"/>
                    <a:pt x="109220" y="0"/>
                  </a:cubicBezTo>
                  <a:lnTo>
                    <a:pt x="0" y="191517"/>
                  </a:lnTo>
                  <a:cubicBezTo>
                    <a:pt x="45593" y="217552"/>
                    <a:pt x="97790" y="233046"/>
                    <a:pt x="154051" y="233046"/>
                  </a:cubicBezTo>
                  <a:cubicBezTo>
                    <a:pt x="210312" y="233046"/>
                    <a:pt x="263270" y="218314"/>
                    <a:pt x="308101" y="191517"/>
                  </a:cubicBezTo>
                  <a:lnTo>
                    <a:pt x="198882" y="762"/>
                  </a:lnTo>
                  <a:cubicBezTo>
                    <a:pt x="185801" y="8128"/>
                    <a:pt x="170307" y="12192"/>
                    <a:pt x="154051" y="12192"/>
                  </a:cubicBezTo>
                  <a:close/>
                </a:path>
              </a:pathLst>
            </a:custGeom>
            <a:solidFill>
              <a:srgbClr val="F17083"/>
            </a:solidFill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6C6397C-0DEE-6774-0EE1-DA503FCE7ED1}"/>
                </a:ext>
              </a:extLst>
            </p:cNvPr>
            <p:cNvSpPr/>
            <p:nvPr/>
          </p:nvSpPr>
          <p:spPr>
            <a:xfrm>
              <a:off x="316229" y="274701"/>
              <a:ext cx="114173" cy="114046"/>
            </a:xfrm>
            <a:custGeom>
              <a:avLst/>
              <a:gdLst/>
              <a:ahLst/>
              <a:cxnLst/>
              <a:rect l="l" t="t" r="r" b="b"/>
              <a:pathLst>
                <a:path w="114173" h="114046">
                  <a:moveTo>
                    <a:pt x="114173" y="57023"/>
                  </a:moveTo>
                  <a:cubicBezTo>
                    <a:pt x="114173" y="88519"/>
                    <a:pt x="88646" y="114046"/>
                    <a:pt x="57150" y="114046"/>
                  </a:cubicBezTo>
                  <a:cubicBezTo>
                    <a:pt x="25654" y="114046"/>
                    <a:pt x="0" y="88519"/>
                    <a:pt x="0" y="57023"/>
                  </a:cubicBezTo>
                  <a:cubicBezTo>
                    <a:pt x="0" y="25527"/>
                    <a:pt x="25527" y="0"/>
                    <a:pt x="57023" y="0"/>
                  </a:cubicBezTo>
                  <a:cubicBezTo>
                    <a:pt x="88519" y="0"/>
                    <a:pt x="114046" y="25527"/>
                    <a:pt x="114046" y="57023"/>
                  </a:cubicBezTo>
                  <a:close/>
                </a:path>
              </a:pathLst>
            </a:custGeom>
            <a:solidFill>
              <a:srgbClr val="F17083"/>
            </a:solidFill>
          </p:spPr>
        </p:sp>
      </p:grpSp>
      <p:sp>
        <p:nvSpPr>
          <p:cNvPr id="38" name="Freeform 37">
            <a:extLst>
              <a:ext uri="{FF2B5EF4-FFF2-40B4-BE49-F238E27FC236}">
                <a16:creationId xmlns:a16="http://schemas.microsoft.com/office/drawing/2014/main" id="{31FD40BF-8559-E667-469D-73C52AA63A22}"/>
              </a:ext>
            </a:extLst>
          </p:cNvPr>
          <p:cNvSpPr/>
          <p:nvPr/>
        </p:nvSpPr>
        <p:spPr>
          <a:xfrm>
            <a:off x="6458445" y="1565539"/>
            <a:ext cx="877024" cy="738426"/>
          </a:xfrm>
          <a:custGeom>
            <a:avLst/>
            <a:gdLst/>
            <a:ahLst/>
            <a:cxnLst/>
            <a:rect l="l" t="t" r="r" b="b"/>
            <a:pathLst>
              <a:path w="877024" h="738426">
                <a:moveTo>
                  <a:pt x="0" y="0"/>
                </a:moveTo>
                <a:lnTo>
                  <a:pt x="877024" y="0"/>
                </a:lnTo>
                <a:lnTo>
                  <a:pt x="877024" y="738425"/>
                </a:lnTo>
                <a:lnTo>
                  <a:pt x="0" y="7384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B07D4D-7456-1A6F-1F17-1324DBBD5C48}"/>
              </a:ext>
            </a:extLst>
          </p:cNvPr>
          <p:cNvSpPr txBox="1"/>
          <p:nvPr/>
        </p:nvSpPr>
        <p:spPr>
          <a:xfrm>
            <a:off x="1909315" y="5092779"/>
            <a:ext cx="4004529" cy="676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4"/>
              </a:lnSpc>
            </a:pPr>
            <a:r>
              <a:rPr lang="en-US" sz="1800" b="1" i="1" spc="-12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Policy</a:t>
            </a:r>
          </a:p>
          <a:p>
            <a:pPr algn="l">
              <a:lnSpc>
                <a:spcPts val="1680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Ketentuan internal Organisasi yang menjadi acuan dalam melakukan proses dan/atau aktivitas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A2B499-36F5-5B04-62EA-ECD349A7DDB7}"/>
              </a:ext>
            </a:extLst>
          </p:cNvPr>
          <p:cNvSpPr txBox="1"/>
          <p:nvPr/>
        </p:nvSpPr>
        <p:spPr>
          <a:xfrm>
            <a:off x="1909315" y="3900126"/>
            <a:ext cx="725634" cy="3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 spc="-12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People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F30E80-981D-C430-89BC-F4E9E411CF22}"/>
              </a:ext>
            </a:extLst>
          </p:cNvPr>
          <p:cNvSpPr txBox="1"/>
          <p:nvPr/>
        </p:nvSpPr>
        <p:spPr>
          <a:xfrm>
            <a:off x="2403053" y="4274677"/>
            <a:ext cx="49835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D0BC86-354D-1F2F-AAFD-A1688616BF6C}"/>
              </a:ext>
            </a:extLst>
          </p:cNvPr>
          <p:cNvSpPr txBox="1"/>
          <p:nvPr/>
        </p:nvSpPr>
        <p:spPr>
          <a:xfrm>
            <a:off x="1909315" y="2715978"/>
            <a:ext cx="1378277" cy="3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 spc="-12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Flow Process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0188E9-DC6E-904B-DA3C-E3CBC1D9F742}"/>
              </a:ext>
            </a:extLst>
          </p:cNvPr>
          <p:cNvSpPr txBox="1"/>
          <p:nvPr/>
        </p:nvSpPr>
        <p:spPr>
          <a:xfrm>
            <a:off x="2724541" y="3090529"/>
            <a:ext cx="49835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9FAA970-C6EC-F443-3F8A-76509080327D}"/>
              </a:ext>
            </a:extLst>
          </p:cNvPr>
          <p:cNvSpPr txBox="1"/>
          <p:nvPr/>
        </p:nvSpPr>
        <p:spPr>
          <a:xfrm>
            <a:off x="1909315" y="1591266"/>
            <a:ext cx="3859873" cy="676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4"/>
              </a:lnSpc>
            </a:pPr>
            <a:r>
              <a:rPr lang="en-US" sz="1800" b="1" spc="-26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Struktur Organisasi</a:t>
            </a:r>
          </a:p>
          <a:p>
            <a:pPr algn="l">
              <a:lnSpc>
                <a:spcPts val="1680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Hierarki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dalam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Organisasi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untuk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menjalankan operasional berdasarkan tujuan yang ditetapkan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C56131-CD2D-2E1C-C43F-E0F5B37AB8CC}"/>
              </a:ext>
            </a:extLst>
          </p:cNvPr>
          <p:cNvSpPr txBox="1"/>
          <p:nvPr/>
        </p:nvSpPr>
        <p:spPr>
          <a:xfrm>
            <a:off x="7479792" y="2715978"/>
            <a:ext cx="1782594" cy="3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 spc="-12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Evidence/Record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A53FAF2-FC2D-396E-17A6-30B027D37698}"/>
              </a:ext>
            </a:extLst>
          </p:cNvPr>
          <p:cNvSpPr txBox="1"/>
          <p:nvPr/>
        </p:nvSpPr>
        <p:spPr>
          <a:xfrm>
            <a:off x="7872965" y="3090529"/>
            <a:ext cx="49835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999CDF-E2F1-1E93-C6F8-EB3E5E8B1508}"/>
              </a:ext>
            </a:extLst>
          </p:cNvPr>
          <p:cNvSpPr txBox="1"/>
          <p:nvPr/>
        </p:nvSpPr>
        <p:spPr>
          <a:xfrm>
            <a:off x="7479792" y="1553166"/>
            <a:ext cx="1879597" cy="3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 spc="-12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Technology/Tools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250B4D-9A8F-D2F5-DAA7-0F4B25157EAF}"/>
              </a:ext>
            </a:extLst>
          </p:cNvPr>
          <p:cNvSpPr txBox="1"/>
          <p:nvPr/>
        </p:nvSpPr>
        <p:spPr>
          <a:xfrm>
            <a:off x="7788983" y="1927717"/>
            <a:ext cx="49835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AF8B23-7E57-AE17-153E-35F3B20F3F2E}"/>
              </a:ext>
            </a:extLst>
          </p:cNvPr>
          <p:cNvSpPr txBox="1"/>
          <p:nvPr/>
        </p:nvSpPr>
        <p:spPr>
          <a:xfrm>
            <a:off x="7479792" y="3900126"/>
            <a:ext cx="2114407" cy="31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i="1" spc="-9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Risk &amp; Opportunity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E566D8-77B6-8EA0-8221-D3E1A608276B}"/>
              </a:ext>
            </a:extLst>
          </p:cNvPr>
          <p:cNvSpPr txBox="1"/>
          <p:nvPr/>
        </p:nvSpPr>
        <p:spPr>
          <a:xfrm>
            <a:off x="7969606" y="4274677"/>
            <a:ext cx="49835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160212D-A12E-DA1B-1B24-AB8D01D01AD5}"/>
              </a:ext>
            </a:extLst>
          </p:cNvPr>
          <p:cNvSpPr txBox="1"/>
          <p:nvPr/>
        </p:nvSpPr>
        <p:spPr>
          <a:xfrm>
            <a:off x="1909315" y="3090529"/>
            <a:ext cx="3731619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Gambaran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yang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menunjukkan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seluruh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aktivitas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EF884F-D12E-CEC8-87FD-EABD6FB48896}"/>
              </a:ext>
            </a:extLst>
          </p:cNvPr>
          <p:cNvSpPr txBox="1"/>
          <p:nvPr/>
        </p:nvSpPr>
        <p:spPr>
          <a:xfrm>
            <a:off x="1909315" y="3303889"/>
            <a:ext cx="2162175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dalam suatu proses tertentu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14AB0B-0D6B-AF5A-6593-F9B1FAC10C79}"/>
              </a:ext>
            </a:extLst>
          </p:cNvPr>
          <p:cNvSpPr txBox="1"/>
          <p:nvPr/>
        </p:nvSpPr>
        <p:spPr>
          <a:xfrm>
            <a:off x="1909315" y="4274677"/>
            <a:ext cx="3672007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Orang yang memiliki peran, tugas, dan tanggung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386F75C-D7F0-1650-AAA0-A0803A5E44CD}"/>
              </a:ext>
            </a:extLst>
          </p:cNvPr>
          <p:cNvSpPr txBox="1"/>
          <p:nvPr/>
        </p:nvSpPr>
        <p:spPr>
          <a:xfrm>
            <a:off x="1909315" y="4488037"/>
            <a:ext cx="3006685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jawab dalam melakukan suatu aktivitas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57DC50-F9D0-2718-1EAA-2E74FCC255CB}"/>
              </a:ext>
            </a:extLst>
          </p:cNvPr>
          <p:cNvSpPr txBox="1"/>
          <p:nvPr/>
        </p:nvSpPr>
        <p:spPr>
          <a:xfrm>
            <a:off x="7479792" y="3090529"/>
            <a:ext cx="3591044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Bukti pekerjaan yang dilakukan mengacu pada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E77368A-0884-4D49-B808-E656A581878C}"/>
              </a:ext>
            </a:extLst>
          </p:cNvPr>
          <p:cNvSpPr txBox="1"/>
          <p:nvPr/>
        </p:nvSpPr>
        <p:spPr>
          <a:xfrm>
            <a:off x="7479792" y="3303889"/>
            <a:ext cx="1801178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ketentuan yang berlaku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CC3BE91-66D0-72CE-D5FC-FDB4E4A6A862}"/>
              </a:ext>
            </a:extLst>
          </p:cNvPr>
          <p:cNvSpPr txBox="1"/>
          <p:nvPr/>
        </p:nvSpPr>
        <p:spPr>
          <a:xfrm>
            <a:off x="7479792" y="4274677"/>
            <a:ext cx="3640098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Daftar risiko dan peluang untuk masing-masing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100F33-3DFC-1043-180F-3BCD1CB6395F}"/>
              </a:ext>
            </a:extLst>
          </p:cNvPr>
          <p:cNvSpPr txBox="1"/>
          <p:nvPr/>
        </p:nvSpPr>
        <p:spPr>
          <a:xfrm>
            <a:off x="7479792" y="4488037"/>
            <a:ext cx="2763322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aktivitas yang ada dalam Organisiasi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DB223A8-E2B4-0F1F-F7C0-149DCF93ECB8}"/>
              </a:ext>
            </a:extLst>
          </p:cNvPr>
          <p:cNvSpPr txBox="1"/>
          <p:nvPr/>
        </p:nvSpPr>
        <p:spPr>
          <a:xfrm>
            <a:off x="7479792" y="1927717"/>
            <a:ext cx="3679488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Alat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bantu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yang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digunakan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untuk</a:t>
            </a:r>
            <a:r>
              <a:rPr lang="en-US" sz="1403" spc="-2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mendukung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C4C283B-04EA-312A-598F-7437E0E7B555}"/>
              </a:ext>
            </a:extLst>
          </p:cNvPr>
          <p:cNvSpPr txBox="1"/>
          <p:nvPr/>
        </p:nvSpPr>
        <p:spPr>
          <a:xfrm>
            <a:off x="7479792" y="2141077"/>
            <a:ext cx="3873818" cy="24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spc="-29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proses dan/atau aktivtias dalam mencapai sasaran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2F4600B-AA69-B0B1-4566-329B47324B1F}"/>
              </a:ext>
            </a:extLst>
          </p:cNvPr>
          <p:cNvSpPr txBox="1"/>
          <p:nvPr/>
        </p:nvSpPr>
        <p:spPr>
          <a:xfrm>
            <a:off x="1101547" y="166630"/>
            <a:ext cx="10188950" cy="120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898" b="1" spc="-37">
                <a:solidFill>
                  <a:srgbClr val="18868C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SISTEM MANAJEMEN</a:t>
            </a:r>
          </a:p>
          <a:p>
            <a:pPr algn="ctr">
              <a:lnSpc>
                <a:spcPts val="2040"/>
              </a:lnSpc>
            </a:pPr>
            <a:r>
              <a:rPr lang="en-US" sz="1695" spc="-35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Kerangka kerja, proses, dan praktik yang digunakan oleh Organisasi untuk mengelola aspek operasional dengan tujuanmencapai sasaran Organisasi secara efektif dan efisien dengan mengacu pada persyaratan </a:t>
            </a:r>
          </a:p>
          <a:p>
            <a:pPr algn="ctr">
              <a:lnSpc>
                <a:spcPts val="2040"/>
              </a:lnSpc>
            </a:pPr>
            <a:r>
              <a:rPr lang="en-US" sz="1695" spc="-35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yang relevan.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E5CFF48-FD02-1AA0-E0AE-D3464E31F34C}"/>
              </a:ext>
            </a:extLst>
          </p:cNvPr>
          <p:cNvSpPr txBox="1"/>
          <p:nvPr/>
        </p:nvSpPr>
        <p:spPr>
          <a:xfrm>
            <a:off x="4698521" y="690648"/>
            <a:ext cx="56645" cy="27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spc="-33">
                <a:solidFill>
                  <a:srgbClr val="18868C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627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9600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-63446"/>
            <a:ext cx="6222997" cy="6921436"/>
          </a:xfrm>
          <a:custGeom>
            <a:avLst/>
            <a:gdLst/>
            <a:ahLst/>
            <a:cxnLst/>
            <a:rect l="l" t="t" r="r" b="b"/>
            <a:pathLst>
              <a:path w="6222997" h="6921436">
                <a:moveTo>
                  <a:pt x="0" y="0"/>
                </a:moveTo>
                <a:lnTo>
                  <a:pt x="6222997" y="0"/>
                </a:lnTo>
                <a:lnTo>
                  <a:pt x="6222997" y="6921436"/>
                </a:lnTo>
                <a:lnTo>
                  <a:pt x="0" y="6921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48"/>
            <a:ext cx="6096000" cy="6857943"/>
            <a:chOff x="0" y="0"/>
            <a:chExt cx="8128000" cy="9143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0" cy="9143962"/>
            </a:xfrm>
            <a:custGeom>
              <a:avLst/>
              <a:gdLst/>
              <a:ahLst/>
              <a:cxnLst/>
              <a:rect l="l" t="t" r="r" b="b"/>
              <a:pathLst>
                <a:path w="8128000" h="9143962">
                  <a:moveTo>
                    <a:pt x="0" y="0"/>
                  </a:moveTo>
                  <a:lnTo>
                    <a:pt x="8128000" y="0"/>
                  </a:lnTo>
                  <a:lnTo>
                    <a:pt x="8128000" y="9143962"/>
                  </a:lnTo>
                  <a:lnTo>
                    <a:pt x="0" y="9143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901" r="-290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3048000" y="561975"/>
            <a:ext cx="1152525" cy="295275"/>
          </a:xfrm>
          <a:custGeom>
            <a:avLst/>
            <a:gdLst/>
            <a:ahLst/>
            <a:cxnLst/>
            <a:rect l="l" t="t" r="r" b="b"/>
            <a:pathLst>
              <a:path w="1152525" h="295275">
                <a:moveTo>
                  <a:pt x="0" y="0"/>
                </a:moveTo>
                <a:lnTo>
                  <a:pt x="1152525" y="0"/>
                </a:lnTo>
                <a:lnTo>
                  <a:pt x="1152525" y="295275"/>
                </a:lnTo>
                <a:lnTo>
                  <a:pt x="0" y="2952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283452" y="1903295"/>
            <a:ext cx="3466052" cy="103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9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</a:t>
            </a:r>
          </a:p>
          <a:p>
            <a:pPr algn="l">
              <a:lnSpc>
                <a:spcPts val="4069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FRAMEWORK ISO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12310-9B08-14C2-EB0C-F3354B330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3ACAA37A-B292-C3F6-DEF4-4F8ABC53E9DC}"/>
              </a:ext>
            </a:extLst>
          </p:cNvPr>
          <p:cNvSpPr/>
          <p:nvPr/>
        </p:nvSpPr>
        <p:spPr>
          <a:xfrm>
            <a:off x="4451985" y="1732283"/>
            <a:ext cx="1643253" cy="1484376"/>
          </a:xfrm>
          <a:custGeom>
            <a:avLst/>
            <a:gdLst/>
            <a:ahLst/>
            <a:cxnLst/>
            <a:rect l="l" t="t" r="r" b="b"/>
            <a:pathLst>
              <a:path w="1643253" h="1484376">
                <a:moveTo>
                  <a:pt x="0" y="0"/>
                </a:moveTo>
                <a:lnTo>
                  <a:pt x="1643253" y="0"/>
                </a:lnTo>
                <a:lnTo>
                  <a:pt x="1643253" y="1484376"/>
                </a:lnTo>
                <a:lnTo>
                  <a:pt x="0" y="1484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01A3A4-3E32-31D8-1132-58FAD9CFA5CF}"/>
              </a:ext>
            </a:extLst>
          </p:cNvPr>
          <p:cNvGrpSpPr/>
          <p:nvPr/>
        </p:nvGrpSpPr>
        <p:grpSpPr>
          <a:xfrm>
            <a:off x="5288280" y="1767850"/>
            <a:ext cx="805434" cy="520436"/>
            <a:chOff x="0" y="0"/>
            <a:chExt cx="1073912" cy="69391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AECD259-A768-D83A-2FD9-BA6BD3C74233}"/>
                </a:ext>
              </a:extLst>
            </p:cNvPr>
            <p:cNvSpPr/>
            <p:nvPr/>
          </p:nvSpPr>
          <p:spPr>
            <a:xfrm>
              <a:off x="0" y="0"/>
              <a:ext cx="1073912" cy="693928"/>
            </a:xfrm>
            <a:custGeom>
              <a:avLst/>
              <a:gdLst/>
              <a:ahLst/>
              <a:cxnLst/>
              <a:rect l="l" t="t" r="r" b="b"/>
              <a:pathLst>
                <a:path w="1073912" h="693928">
                  <a:moveTo>
                    <a:pt x="0" y="0"/>
                  </a:moveTo>
                  <a:lnTo>
                    <a:pt x="1073912" y="0"/>
                  </a:lnTo>
                  <a:lnTo>
                    <a:pt x="1073912" y="693928"/>
                  </a:lnTo>
                  <a:lnTo>
                    <a:pt x="0" y="693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sp>
        <p:nvSpPr>
          <p:cNvPr id="7" name="Freeform 6">
            <a:extLst>
              <a:ext uri="{FF2B5EF4-FFF2-40B4-BE49-F238E27FC236}">
                <a16:creationId xmlns:a16="http://schemas.microsoft.com/office/drawing/2014/main" id="{30C1E08D-8AA3-8359-0E3B-152A42141D07}"/>
              </a:ext>
            </a:extLst>
          </p:cNvPr>
          <p:cNvSpPr/>
          <p:nvPr/>
        </p:nvSpPr>
        <p:spPr>
          <a:xfrm>
            <a:off x="4174312" y="3652390"/>
            <a:ext cx="1484300" cy="1641986"/>
          </a:xfrm>
          <a:custGeom>
            <a:avLst/>
            <a:gdLst/>
            <a:ahLst/>
            <a:cxnLst/>
            <a:rect l="l" t="t" r="r" b="b"/>
            <a:pathLst>
              <a:path w="1484300" h="1641986">
                <a:moveTo>
                  <a:pt x="0" y="0"/>
                </a:moveTo>
                <a:lnTo>
                  <a:pt x="1484300" y="0"/>
                </a:lnTo>
                <a:lnTo>
                  <a:pt x="1484300" y="1641986"/>
                </a:lnTo>
                <a:lnTo>
                  <a:pt x="0" y="1641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C1801F0-F8F4-7A71-77A5-20116BBF342D}"/>
              </a:ext>
            </a:extLst>
          </p:cNvPr>
          <p:cNvSpPr/>
          <p:nvPr/>
        </p:nvSpPr>
        <p:spPr>
          <a:xfrm>
            <a:off x="5290566" y="1731816"/>
            <a:ext cx="804672" cy="519008"/>
          </a:xfrm>
          <a:custGeom>
            <a:avLst/>
            <a:gdLst/>
            <a:ahLst/>
            <a:cxnLst/>
            <a:rect l="l" t="t" r="r" b="b"/>
            <a:pathLst>
              <a:path w="804672" h="519008">
                <a:moveTo>
                  <a:pt x="0" y="0"/>
                </a:moveTo>
                <a:lnTo>
                  <a:pt x="804672" y="0"/>
                </a:lnTo>
                <a:lnTo>
                  <a:pt x="804672" y="519008"/>
                </a:lnTo>
                <a:lnTo>
                  <a:pt x="0" y="519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F25022-7D38-282A-26F7-1580521ED5ED}"/>
              </a:ext>
            </a:extLst>
          </p:cNvPr>
          <p:cNvGrpSpPr/>
          <p:nvPr/>
        </p:nvGrpSpPr>
        <p:grpSpPr>
          <a:xfrm>
            <a:off x="4172712" y="3689604"/>
            <a:ext cx="520436" cy="805434"/>
            <a:chOff x="0" y="0"/>
            <a:chExt cx="693915" cy="1073912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80BCA84-E334-C7A3-802C-F6C1F95CF6EC}"/>
                </a:ext>
              </a:extLst>
            </p:cNvPr>
            <p:cNvSpPr/>
            <p:nvPr/>
          </p:nvSpPr>
          <p:spPr>
            <a:xfrm>
              <a:off x="0" y="0"/>
              <a:ext cx="693928" cy="1073912"/>
            </a:xfrm>
            <a:custGeom>
              <a:avLst/>
              <a:gdLst/>
              <a:ahLst/>
              <a:cxnLst/>
              <a:rect l="l" t="t" r="r" b="b"/>
              <a:pathLst>
                <a:path w="693928" h="1073912">
                  <a:moveTo>
                    <a:pt x="0" y="0"/>
                  </a:moveTo>
                  <a:lnTo>
                    <a:pt x="693928" y="0"/>
                  </a:lnTo>
                  <a:lnTo>
                    <a:pt x="693928" y="1073912"/>
                  </a:lnTo>
                  <a:lnTo>
                    <a:pt x="0" y="1073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/>
              </a:stretch>
            </a:blipFill>
          </p:spPr>
        </p:sp>
      </p:grpSp>
      <p:sp>
        <p:nvSpPr>
          <p:cNvPr id="11" name="Freeform 10">
            <a:extLst>
              <a:ext uri="{FF2B5EF4-FFF2-40B4-BE49-F238E27FC236}">
                <a16:creationId xmlns:a16="http://schemas.microsoft.com/office/drawing/2014/main" id="{2EC2A050-3B67-6FBB-4D79-E955518BDD1E}"/>
              </a:ext>
            </a:extLst>
          </p:cNvPr>
          <p:cNvSpPr/>
          <p:nvPr/>
        </p:nvSpPr>
        <p:spPr>
          <a:xfrm>
            <a:off x="4173722" y="3652390"/>
            <a:ext cx="520456" cy="804796"/>
          </a:xfrm>
          <a:custGeom>
            <a:avLst/>
            <a:gdLst/>
            <a:ahLst/>
            <a:cxnLst/>
            <a:rect l="l" t="t" r="r" b="b"/>
            <a:pathLst>
              <a:path w="520456" h="804796">
                <a:moveTo>
                  <a:pt x="0" y="0"/>
                </a:moveTo>
                <a:lnTo>
                  <a:pt x="520455" y="0"/>
                </a:lnTo>
                <a:lnTo>
                  <a:pt x="520455" y="804796"/>
                </a:lnTo>
                <a:lnTo>
                  <a:pt x="0" y="80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BFF7812-D2CB-E6B9-111E-88F184D9461D}"/>
              </a:ext>
            </a:extLst>
          </p:cNvPr>
          <p:cNvSpPr/>
          <p:nvPr/>
        </p:nvSpPr>
        <p:spPr>
          <a:xfrm>
            <a:off x="6097143" y="4090159"/>
            <a:ext cx="1643253" cy="1484281"/>
          </a:xfrm>
          <a:custGeom>
            <a:avLst/>
            <a:gdLst/>
            <a:ahLst/>
            <a:cxnLst/>
            <a:rect l="l" t="t" r="r" b="b"/>
            <a:pathLst>
              <a:path w="1643253" h="1484281">
                <a:moveTo>
                  <a:pt x="0" y="0"/>
                </a:moveTo>
                <a:lnTo>
                  <a:pt x="1643253" y="0"/>
                </a:lnTo>
                <a:lnTo>
                  <a:pt x="1643253" y="1484281"/>
                </a:lnTo>
                <a:lnTo>
                  <a:pt x="0" y="1484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7476DC-86A6-5EED-90D6-0DB05644C95C}"/>
              </a:ext>
            </a:extLst>
          </p:cNvPr>
          <p:cNvGrpSpPr/>
          <p:nvPr/>
        </p:nvGrpSpPr>
        <p:grpSpPr>
          <a:xfrm>
            <a:off x="6096000" y="5093208"/>
            <a:ext cx="805434" cy="518922"/>
            <a:chOff x="0" y="0"/>
            <a:chExt cx="1073912" cy="691896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6D7F81A-9020-81E9-35A3-16BB4085BA8E}"/>
                </a:ext>
              </a:extLst>
            </p:cNvPr>
            <p:cNvSpPr/>
            <p:nvPr/>
          </p:nvSpPr>
          <p:spPr>
            <a:xfrm>
              <a:off x="0" y="0"/>
              <a:ext cx="1073912" cy="691896"/>
            </a:xfrm>
            <a:custGeom>
              <a:avLst/>
              <a:gdLst/>
              <a:ahLst/>
              <a:cxnLst/>
              <a:rect l="l" t="t" r="r" b="b"/>
              <a:pathLst>
                <a:path w="1073912" h="691896">
                  <a:moveTo>
                    <a:pt x="0" y="0"/>
                  </a:moveTo>
                  <a:lnTo>
                    <a:pt x="1073912" y="0"/>
                  </a:lnTo>
                  <a:lnTo>
                    <a:pt x="1073912" y="691896"/>
                  </a:lnTo>
                  <a:lnTo>
                    <a:pt x="0" y="691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5" name="Freeform 14">
            <a:extLst>
              <a:ext uri="{FF2B5EF4-FFF2-40B4-BE49-F238E27FC236}">
                <a16:creationId xmlns:a16="http://schemas.microsoft.com/office/drawing/2014/main" id="{FA392F3A-8ACC-510D-1391-E43434B3A25B}"/>
              </a:ext>
            </a:extLst>
          </p:cNvPr>
          <p:cNvSpPr/>
          <p:nvPr/>
        </p:nvSpPr>
        <p:spPr>
          <a:xfrm>
            <a:off x="6097143" y="5055994"/>
            <a:ext cx="804672" cy="518093"/>
          </a:xfrm>
          <a:custGeom>
            <a:avLst/>
            <a:gdLst/>
            <a:ahLst/>
            <a:cxnLst/>
            <a:rect l="l" t="t" r="r" b="b"/>
            <a:pathLst>
              <a:path w="804672" h="518093">
                <a:moveTo>
                  <a:pt x="0" y="0"/>
                </a:moveTo>
                <a:lnTo>
                  <a:pt x="804672" y="0"/>
                </a:lnTo>
                <a:lnTo>
                  <a:pt x="804672" y="518093"/>
                </a:lnTo>
                <a:lnTo>
                  <a:pt x="0" y="518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8A2C16F8-7579-B8C8-31D5-584E6D4E4C68}"/>
              </a:ext>
            </a:extLst>
          </p:cNvPr>
          <p:cNvSpPr/>
          <p:nvPr/>
        </p:nvSpPr>
        <p:spPr>
          <a:xfrm>
            <a:off x="6530464" y="2009013"/>
            <a:ext cx="1486176" cy="1645282"/>
          </a:xfrm>
          <a:custGeom>
            <a:avLst/>
            <a:gdLst/>
            <a:ahLst/>
            <a:cxnLst/>
            <a:rect l="l" t="t" r="r" b="b"/>
            <a:pathLst>
              <a:path w="1486176" h="1645282">
                <a:moveTo>
                  <a:pt x="0" y="0"/>
                </a:moveTo>
                <a:lnTo>
                  <a:pt x="1486176" y="0"/>
                </a:lnTo>
                <a:lnTo>
                  <a:pt x="1486176" y="1645282"/>
                </a:lnTo>
                <a:lnTo>
                  <a:pt x="0" y="16452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610319-1581-E89A-9878-F5807E917B7D}"/>
              </a:ext>
            </a:extLst>
          </p:cNvPr>
          <p:cNvGrpSpPr/>
          <p:nvPr/>
        </p:nvGrpSpPr>
        <p:grpSpPr>
          <a:xfrm>
            <a:off x="7493508" y="2883408"/>
            <a:ext cx="521970" cy="808482"/>
            <a:chOff x="0" y="0"/>
            <a:chExt cx="695960" cy="1077976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FEA6EA4-AC91-4BCB-119E-8B567DE51BE4}"/>
                </a:ext>
              </a:extLst>
            </p:cNvPr>
            <p:cNvSpPr/>
            <p:nvPr/>
          </p:nvSpPr>
          <p:spPr>
            <a:xfrm>
              <a:off x="0" y="0"/>
              <a:ext cx="695960" cy="1077976"/>
            </a:xfrm>
            <a:custGeom>
              <a:avLst/>
              <a:gdLst/>
              <a:ahLst/>
              <a:cxnLst/>
              <a:rect l="l" t="t" r="r" b="b"/>
              <a:pathLst>
                <a:path w="695960" h="1077976">
                  <a:moveTo>
                    <a:pt x="0" y="0"/>
                  </a:moveTo>
                  <a:lnTo>
                    <a:pt x="695960" y="0"/>
                  </a:lnTo>
                  <a:lnTo>
                    <a:pt x="695960" y="1077976"/>
                  </a:lnTo>
                  <a:lnTo>
                    <a:pt x="0" y="1077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19" name="Freeform 18">
            <a:extLst>
              <a:ext uri="{FF2B5EF4-FFF2-40B4-BE49-F238E27FC236}">
                <a16:creationId xmlns:a16="http://schemas.microsoft.com/office/drawing/2014/main" id="{73BA9787-A215-4B06-2B0F-597D1E062A1A}"/>
              </a:ext>
            </a:extLst>
          </p:cNvPr>
          <p:cNvSpPr/>
          <p:nvPr/>
        </p:nvSpPr>
        <p:spPr>
          <a:xfrm>
            <a:off x="6818119" y="2782700"/>
            <a:ext cx="1422292" cy="2229612"/>
          </a:xfrm>
          <a:custGeom>
            <a:avLst/>
            <a:gdLst/>
            <a:ahLst/>
            <a:cxnLst/>
            <a:rect l="l" t="t" r="r" b="b"/>
            <a:pathLst>
              <a:path w="1422292" h="2229612">
                <a:moveTo>
                  <a:pt x="0" y="0"/>
                </a:moveTo>
                <a:lnTo>
                  <a:pt x="1422292" y="0"/>
                </a:lnTo>
                <a:lnTo>
                  <a:pt x="1422292" y="2229612"/>
                </a:lnTo>
                <a:lnTo>
                  <a:pt x="0" y="22296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4D4052-EC91-9E9E-3C09-FBD85EB040C0}"/>
              </a:ext>
            </a:extLst>
          </p:cNvPr>
          <p:cNvGrpSpPr/>
          <p:nvPr/>
        </p:nvGrpSpPr>
        <p:grpSpPr>
          <a:xfrm>
            <a:off x="6778752" y="4341876"/>
            <a:ext cx="744474" cy="745998"/>
            <a:chOff x="0" y="0"/>
            <a:chExt cx="992632" cy="994664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1E1B49C-6062-042D-9777-76E25C643260}"/>
                </a:ext>
              </a:extLst>
            </p:cNvPr>
            <p:cNvSpPr/>
            <p:nvPr/>
          </p:nvSpPr>
          <p:spPr>
            <a:xfrm>
              <a:off x="0" y="0"/>
              <a:ext cx="992632" cy="994664"/>
            </a:xfrm>
            <a:custGeom>
              <a:avLst/>
              <a:gdLst/>
              <a:ahLst/>
              <a:cxnLst/>
              <a:rect l="l" t="t" r="r" b="b"/>
              <a:pathLst>
                <a:path w="992632" h="994664">
                  <a:moveTo>
                    <a:pt x="0" y="0"/>
                  </a:moveTo>
                  <a:lnTo>
                    <a:pt x="992632" y="0"/>
                  </a:lnTo>
                  <a:lnTo>
                    <a:pt x="992632" y="994664"/>
                  </a:lnTo>
                  <a:lnTo>
                    <a:pt x="0" y="994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9764CF3D-A430-1434-1D74-3C9F1EE430C0}"/>
              </a:ext>
            </a:extLst>
          </p:cNvPr>
          <p:cNvSpPr/>
          <p:nvPr/>
        </p:nvSpPr>
        <p:spPr>
          <a:xfrm>
            <a:off x="4013283" y="2359790"/>
            <a:ext cx="1294933" cy="2097148"/>
          </a:xfrm>
          <a:custGeom>
            <a:avLst/>
            <a:gdLst/>
            <a:ahLst/>
            <a:cxnLst/>
            <a:rect l="l" t="t" r="r" b="b"/>
            <a:pathLst>
              <a:path w="1294933" h="2097148">
                <a:moveTo>
                  <a:pt x="0" y="0"/>
                </a:moveTo>
                <a:lnTo>
                  <a:pt x="1294933" y="0"/>
                </a:lnTo>
                <a:lnTo>
                  <a:pt x="1294933" y="2097148"/>
                </a:lnTo>
                <a:lnTo>
                  <a:pt x="0" y="2097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B0B1CF6D-8E63-CDB6-6E0F-CAD11C5970A4}"/>
              </a:ext>
            </a:extLst>
          </p:cNvPr>
          <p:cNvSpPr/>
          <p:nvPr/>
        </p:nvSpPr>
        <p:spPr>
          <a:xfrm>
            <a:off x="6780533" y="4305681"/>
            <a:ext cx="744093" cy="744093"/>
          </a:xfrm>
          <a:custGeom>
            <a:avLst/>
            <a:gdLst/>
            <a:ahLst/>
            <a:cxnLst/>
            <a:rect l="l" t="t" r="r" b="b"/>
            <a:pathLst>
              <a:path w="744093" h="744093">
                <a:moveTo>
                  <a:pt x="0" y="0"/>
                </a:moveTo>
                <a:lnTo>
                  <a:pt x="744093" y="0"/>
                </a:lnTo>
                <a:lnTo>
                  <a:pt x="744093" y="744093"/>
                </a:lnTo>
                <a:lnTo>
                  <a:pt x="0" y="744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F79803-8BA0-983A-4E3E-93F67F2C7F20}"/>
              </a:ext>
            </a:extLst>
          </p:cNvPr>
          <p:cNvGrpSpPr/>
          <p:nvPr/>
        </p:nvGrpSpPr>
        <p:grpSpPr>
          <a:xfrm>
            <a:off x="4666488" y="2295144"/>
            <a:ext cx="742950" cy="742950"/>
            <a:chOff x="0" y="0"/>
            <a:chExt cx="990600" cy="990600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C513CC2-1388-CC65-1C66-E13D7CC00E10}"/>
                </a:ext>
              </a:extLst>
            </p:cNvPr>
            <p:cNvSpPr/>
            <p:nvPr/>
          </p:nvSpPr>
          <p:spPr>
            <a:xfrm>
              <a:off x="0" y="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sp>
        <p:nvSpPr>
          <p:cNvPr id="26" name="Freeform 25">
            <a:extLst>
              <a:ext uri="{FF2B5EF4-FFF2-40B4-BE49-F238E27FC236}">
                <a16:creationId xmlns:a16="http://schemas.microsoft.com/office/drawing/2014/main" id="{D7A3B411-470C-3787-67DB-391BFAAF9D42}"/>
              </a:ext>
            </a:extLst>
          </p:cNvPr>
          <p:cNvSpPr/>
          <p:nvPr/>
        </p:nvSpPr>
        <p:spPr>
          <a:xfrm>
            <a:off x="4667755" y="2259206"/>
            <a:ext cx="741931" cy="741931"/>
          </a:xfrm>
          <a:custGeom>
            <a:avLst/>
            <a:gdLst/>
            <a:ahLst/>
            <a:cxnLst/>
            <a:rect l="l" t="t" r="r" b="b"/>
            <a:pathLst>
              <a:path w="741931" h="741931">
                <a:moveTo>
                  <a:pt x="0" y="0"/>
                </a:moveTo>
                <a:lnTo>
                  <a:pt x="741931" y="0"/>
                </a:lnTo>
                <a:lnTo>
                  <a:pt x="741931" y="741931"/>
                </a:lnTo>
                <a:lnTo>
                  <a:pt x="0" y="741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552227F-2869-5FE3-84E9-96985FDAF419}"/>
              </a:ext>
            </a:extLst>
          </p:cNvPr>
          <p:cNvSpPr/>
          <p:nvPr/>
        </p:nvSpPr>
        <p:spPr>
          <a:xfrm>
            <a:off x="4819650" y="4415914"/>
            <a:ext cx="2098929" cy="1294838"/>
          </a:xfrm>
          <a:custGeom>
            <a:avLst/>
            <a:gdLst/>
            <a:ahLst/>
            <a:cxnLst/>
            <a:rect l="l" t="t" r="r" b="b"/>
            <a:pathLst>
              <a:path w="2098929" h="1294838">
                <a:moveTo>
                  <a:pt x="0" y="0"/>
                </a:moveTo>
                <a:lnTo>
                  <a:pt x="2098929" y="0"/>
                </a:lnTo>
                <a:lnTo>
                  <a:pt x="2098929" y="1294838"/>
                </a:lnTo>
                <a:lnTo>
                  <a:pt x="0" y="1294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745881-617B-6765-DF30-F743408700B0}"/>
              </a:ext>
            </a:extLst>
          </p:cNvPr>
          <p:cNvGrpSpPr/>
          <p:nvPr/>
        </p:nvGrpSpPr>
        <p:grpSpPr>
          <a:xfrm>
            <a:off x="4716780" y="4351020"/>
            <a:ext cx="745998" cy="744474"/>
            <a:chOff x="0" y="0"/>
            <a:chExt cx="994664" cy="992632"/>
          </a:xfrm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CD88AB8-65CA-A595-BBE3-EEB62A7A74C8}"/>
                </a:ext>
              </a:extLst>
            </p:cNvPr>
            <p:cNvSpPr/>
            <p:nvPr/>
          </p:nvSpPr>
          <p:spPr>
            <a:xfrm>
              <a:off x="0" y="0"/>
              <a:ext cx="994664" cy="992632"/>
            </a:xfrm>
            <a:custGeom>
              <a:avLst/>
              <a:gdLst/>
              <a:ahLst/>
              <a:cxnLst/>
              <a:rect l="l" t="t" r="r" b="b"/>
              <a:pathLst>
                <a:path w="994664" h="992632">
                  <a:moveTo>
                    <a:pt x="0" y="0"/>
                  </a:moveTo>
                  <a:lnTo>
                    <a:pt x="994664" y="0"/>
                  </a:lnTo>
                  <a:lnTo>
                    <a:pt x="994664" y="992632"/>
                  </a:lnTo>
                  <a:lnTo>
                    <a:pt x="0" y="992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</p:grpSp>
      <p:sp>
        <p:nvSpPr>
          <p:cNvPr id="30" name="Freeform 29">
            <a:extLst>
              <a:ext uri="{FF2B5EF4-FFF2-40B4-BE49-F238E27FC236}">
                <a16:creationId xmlns:a16="http://schemas.microsoft.com/office/drawing/2014/main" id="{06A64451-D159-A194-840C-E7CC1C99A659}"/>
              </a:ext>
            </a:extLst>
          </p:cNvPr>
          <p:cNvSpPr/>
          <p:nvPr/>
        </p:nvSpPr>
        <p:spPr>
          <a:xfrm>
            <a:off x="4718942" y="4314701"/>
            <a:ext cx="744093" cy="744217"/>
          </a:xfrm>
          <a:custGeom>
            <a:avLst/>
            <a:gdLst/>
            <a:ahLst/>
            <a:cxnLst/>
            <a:rect l="l" t="t" r="r" b="b"/>
            <a:pathLst>
              <a:path w="744093" h="744217">
                <a:moveTo>
                  <a:pt x="0" y="0"/>
                </a:moveTo>
                <a:lnTo>
                  <a:pt x="744093" y="0"/>
                </a:lnTo>
                <a:lnTo>
                  <a:pt x="744093" y="744217"/>
                </a:lnTo>
                <a:lnTo>
                  <a:pt x="0" y="744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FD5D14D-C8D7-3C72-E366-E7305C11B728}"/>
              </a:ext>
            </a:extLst>
          </p:cNvPr>
          <p:cNvGrpSpPr/>
          <p:nvPr/>
        </p:nvGrpSpPr>
        <p:grpSpPr>
          <a:xfrm>
            <a:off x="6743700" y="2260092"/>
            <a:ext cx="745998" cy="745998"/>
            <a:chOff x="0" y="0"/>
            <a:chExt cx="994664" cy="994664"/>
          </a:xfrm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964D4BD-A245-BEAC-F6D2-DE64334A557A}"/>
                </a:ext>
              </a:extLst>
            </p:cNvPr>
            <p:cNvSpPr/>
            <p:nvPr/>
          </p:nvSpPr>
          <p:spPr>
            <a:xfrm>
              <a:off x="0" y="0"/>
              <a:ext cx="994664" cy="994664"/>
            </a:xfrm>
            <a:custGeom>
              <a:avLst/>
              <a:gdLst/>
              <a:ahLst/>
              <a:cxnLst/>
              <a:rect l="l" t="t" r="r" b="b"/>
              <a:pathLst>
                <a:path w="994664" h="994664">
                  <a:moveTo>
                    <a:pt x="0" y="0"/>
                  </a:moveTo>
                  <a:lnTo>
                    <a:pt x="994664" y="0"/>
                  </a:lnTo>
                  <a:lnTo>
                    <a:pt x="994664" y="994664"/>
                  </a:lnTo>
                  <a:lnTo>
                    <a:pt x="0" y="994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</p:sp>
      </p:grpSp>
      <p:sp>
        <p:nvSpPr>
          <p:cNvPr id="33" name="Freeform 32">
            <a:extLst>
              <a:ext uri="{FF2B5EF4-FFF2-40B4-BE49-F238E27FC236}">
                <a16:creationId xmlns:a16="http://schemas.microsoft.com/office/drawing/2014/main" id="{20986203-5440-FB68-E1DE-6C796593A5CA}"/>
              </a:ext>
            </a:extLst>
          </p:cNvPr>
          <p:cNvSpPr/>
          <p:nvPr/>
        </p:nvSpPr>
        <p:spPr>
          <a:xfrm>
            <a:off x="1831467" y="3175254"/>
            <a:ext cx="2245204" cy="458943"/>
          </a:xfrm>
          <a:custGeom>
            <a:avLst/>
            <a:gdLst/>
            <a:ahLst/>
            <a:cxnLst/>
            <a:rect l="l" t="t" r="r" b="b"/>
            <a:pathLst>
              <a:path w="2245204" h="458943">
                <a:moveTo>
                  <a:pt x="0" y="0"/>
                </a:moveTo>
                <a:lnTo>
                  <a:pt x="2245204" y="0"/>
                </a:lnTo>
                <a:lnTo>
                  <a:pt x="2245204" y="458943"/>
                </a:lnTo>
                <a:lnTo>
                  <a:pt x="0" y="4589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D5721B3-DD74-AA9A-F0DA-FE2AE1411878}"/>
              </a:ext>
            </a:extLst>
          </p:cNvPr>
          <p:cNvSpPr/>
          <p:nvPr/>
        </p:nvSpPr>
        <p:spPr>
          <a:xfrm>
            <a:off x="4626521" y="2485977"/>
            <a:ext cx="505492" cy="536839"/>
          </a:xfrm>
          <a:custGeom>
            <a:avLst/>
            <a:gdLst/>
            <a:ahLst/>
            <a:cxnLst/>
            <a:rect l="l" t="t" r="r" b="b"/>
            <a:pathLst>
              <a:path w="505492" h="536839">
                <a:moveTo>
                  <a:pt x="0" y="0"/>
                </a:moveTo>
                <a:lnTo>
                  <a:pt x="505492" y="0"/>
                </a:lnTo>
                <a:lnTo>
                  <a:pt x="505492" y="536839"/>
                </a:lnTo>
                <a:lnTo>
                  <a:pt x="0" y="5368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CB4D95-50FD-EA99-49D3-307EED60EC80}"/>
              </a:ext>
            </a:extLst>
          </p:cNvPr>
          <p:cNvGrpSpPr/>
          <p:nvPr/>
        </p:nvGrpSpPr>
        <p:grpSpPr>
          <a:xfrm>
            <a:off x="4980775" y="4579087"/>
            <a:ext cx="508178" cy="508654"/>
            <a:chOff x="0" y="0"/>
            <a:chExt cx="508178" cy="508660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EAB05BA-E89C-00B5-149C-4D71E3536B18}"/>
                </a:ext>
              </a:extLst>
            </p:cNvPr>
            <p:cNvSpPr/>
            <p:nvPr/>
          </p:nvSpPr>
          <p:spPr>
            <a:xfrm>
              <a:off x="63497" y="63498"/>
              <a:ext cx="381243" cy="381579"/>
            </a:xfrm>
            <a:custGeom>
              <a:avLst/>
              <a:gdLst/>
              <a:ahLst/>
              <a:cxnLst/>
              <a:rect l="l" t="t" r="r" b="b"/>
              <a:pathLst>
                <a:path w="381243" h="381579">
                  <a:moveTo>
                    <a:pt x="311663" y="264039"/>
                  </a:moveTo>
                  <a:cubicBezTo>
                    <a:pt x="303916" y="256292"/>
                    <a:pt x="292359" y="252482"/>
                    <a:pt x="281818" y="254895"/>
                  </a:cubicBezTo>
                  <a:lnTo>
                    <a:pt x="260100" y="233686"/>
                  </a:lnTo>
                  <a:cubicBezTo>
                    <a:pt x="279405" y="208666"/>
                    <a:pt x="289946" y="177805"/>
                    <a:pt x="289946" y="146055"/>
                  </a:cubicBezTo>
                  <a:cubicBezTo>
                    <a:pt x="290454" y="65536"/>
                    <a:pt x="225429" y="511"/>
                    <a:pt x="145546" y="3"/>
                  </a:cubicBezTo>
                  <a:cubicBezTo>
                    <a:pt x="65663" y="-505"/>
                    <a:pt x="511" y="64520"/>
                    <a:pt x="3" y="144531"/>
                  </a:cubicBezTo>
                  <a:cubicBezTo>
                    <a:pt x="-505" y="224542"/>
                    <a:pt x="64520" y="289566"/>
                    <a:pt x="144530" y="289947"/>
                  </a:cubicBezTo>
                  <a:cubicBezTo>
                    <a:pt x="176280" y="289947"/>
                    <a:pt x="207649" y="279406"/>
                    <a:pt x="233176" y="260102"/>
                  </a:cubicBezTo>
                  <a:lnTo>
                    <a:pt x="254385" y="281311"/>
                  </a:lnTo>
                  <a:cubicBezTo>
                    <a:pt x="252480" y="292360"/>
                    <a:pt x="255782" y="303410"/>
                    <a:pt x="263529" y="311665"/>
                  </a:cubicBezTo>
                  <a:lnTo>
                    <a:pt x="323728" y="371863"/>
                  </a:lnTo>
                  <a:cubicBezTo>
                    <a:pt x="336682" y="384818"/>
                    <a:pt x="358399" y="384818"/>
                    <a:pt x="371480" y="371863"/>
                  </a:cubicBezTo>
                  <a:cubicBezTo>
                    <a:pt x="384561" y="358909"/>
                    <a:pt x="384434" y="337192"/>
                    <a:pt x="371480" y="324111"/>
                  </a:cubicBezTo>
                  <a:lnTo>
                    <a:pt x="311790" y="263912"/>
                  </a:lnTo>
                  <a:close/>
                  <a:moveTo>
                    <a:pt x="145546" y="260991"/>
                  </a:moveTo>
                  <a:cubicBezTo>
                    <a:pt x="81538" y="260991"/>
                    <a:pt x="29975" y="209428"/>
                    <a:pt x="29975" y="145420"/>
                  </a:cubicBezTo>
                  <a:cubicBezTo>
                    <a:pt x="29975" y="81411"/>
                    <a:pt x="81538" y="29848"/>
                    <a:pt x="145546" y="29848"/>
                  </a:cubicBezTo>
                  <a:cubicBezTo>
                    <a:pt x="209554" y="29848"/>
                    <a:pt x="261116" y="81411"/>
                    <a:pt x="261116" y="145420"/>
                  </a:cubicBezTo>
                  <a:cubicBezTo>
                    <a:pt x="261116" y="209047"/>
                    <a:pt x="209046" y="260991"/>
                    <a:pt x="145546" y="26099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0FB8D3E-2A19-446B-D633-7CC998E67D06}"/>
                </a:ext>
              </a:extLst>
            </p:cNvPr>
            <p:cNvSpPr/>
            <p:nvPr/>
          </p:nvSpPr>
          <p:spPr>
            <a:xfrm>
              <a:off x="105410" y="135055"/>
              <a:ext cx="207646" cy="152476"/>
            </a:xfrm>
            <a:custGeom>
              <a:avLst/>
              <a:gdLst/>
              <a:ahLst/>
              <a:cxnLst/>
              <a:rect l="l" t="t" r="r" b="b"/>
              <a:pathLst>
                <a:path w="207646" h="152476">
                  <a:moveTo>
                    <a:pt x="207138" y="66751"/>
                  </a:moveTo>
                  <a:lnTo>
                    <a:pt x="179706" y="66751"/>
                  </a:lnTo>
                  <a:cubicBezTo>
                    <a:pt x="177293" y="67259"/>
                    <a:pt x="174880" y="68656"/>
                    <a:pt x="173483" y="70561"/>
                  </a:cubicBezTo>
                  <a:lnTo>
                    <a:pt x="155195" y="90373"/>
                  </a:lnTo>
                  <a:lnTo>
                    <a:pt x="139828" y="36905"/>
                  </a:lnTo>
                  <a:cubicBezTo>
                    <a:pt x="138431" y="32587"/>
                    <a:pt x="133605" y="29666"/>
                    <a:pt x="129287" y="31063"/>
                  </a:cubicBezTo>
                  <a:cubicBezTo>
                    <a:pt x="126874" y="32079"/>
                    <a:pt x="124461" y="33476"/>
                    <a:pt x="123445" y="36397"/>
                  </a:cubicBezTo>
                  <a:lnTo>
                    <a:pt x="94489" y="112979"/>
                  </a:lnTo>
                  <a:lnTo>
                    <a:pt x="74677" y="6933"/>
                  </a:lnTo>
                  <a:cubicBezTo>
                    <a:pt x="73661" y="2107"/>
                    <a:pt x="69343" y="-814"/>
                    <a:pt x="65025" y="202"/>
                  </a:cubicBezTo>
                  <a:cubicBezTo>
                    <a:pt x="62104" y="710"/>
                    <a:pt x="59691" y="3123"/>
                    <a:pt x="58294" y="6044"/>
                  </a:cubicBezTo>
                  <a:lnTo>
                    <a:pt x="37593" y="66751"/>
                  </a:lnTo>
                  <a:lnTo>
                    <a:pt x="0" y="66751"/>
                  </a:lnTo>
                  <a:lnTo>
                    <a:pt x="0" y="85928"/>
                  </a:lnTo>
                  <a:lnTo>
                    <a:pt x="43816" y="85928"/>
                  </a:lnTo>
                  <a:cubicBezTo>
                    <a:pt x="47626" y="85420"/>
                    <a:pt x="51055" y="82499"/>
                    <a:pt x="51944" y="78689"/>
                  </a:cubicBezTo>
                  <a:lnTo>
                    <a:pt x="64009" y="42112"/>
                  </a:lnTo>
                  <a:lnTo>
                    <a:pt x="83313" y="145745"/>
                  </a:lnTo>
                  <a:cubicBezTo>
                    <a:pt x="83821" y="149556"/>
                    <a:pt x="87123" y="152477"/>
                    <a:pt x="91060" y="152477"/>
                  </a:cubicBezTo>
                  <a:lnTo>
                    <a:pt x="92076" y="152477"/>
                  </a:lnTo>
                  <a:cubicBezTo>
                    <a:pt x="95505" y="152477"/>
                    <a:pt x="98807" y="150572"/>
                    <a:pt x="100204" y="147143"/>
                  </a:cubicBezTo>
                  <a:lnTo>
                    <a:pt x="131065" y="66242"/>
                  </a:lnTo>
                  <a:lnTo>
                    <a:pt x="143638" y="109550"/>
                  </a:lnTo>
                  <a:cubicBezTo>
                    <a:pt x="145035" y="113868"/>
                    <a:pt x="149480" y="116789"/>
                    <a:pt x="154179" y="115392"/>
                  </a:cubicBezTo>
                  <a:cubicBezTo>
                    <a:pt x="155576" y="114884"/>
                    <a:pt x="157100" y="113995"/>
                    <a:pt x="157989" y="112979"/>
                  </a:cubicBezTo>
                  <a:lnTo>
                    <a:pt x="184024" y="86055"/>
                  </a:lnTo>
                  <a:lnTo>
                    <a:pt x="207646" y="86055"/>
                  </a:lnTo>
                  <a:lnTo>
                    <a:pt x="207646" y="6675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BFCC696-AB3C-9E04-E149-7A337F746E44}"/>
              </a:ext>
            </a:extLst>
          </p:cNvPr>
          <p:cNvGrpSpPr/>
          <p:nvPr/>
        </p:nvGrpSpPr>
        <p:grpSpPr>
          <a:xfrm>
            <a:off x="3935854" y="5645772"/>
            <a:ext cx="2245204" cy="458972"/>
            <a:chOff x="0" y="0"/>
            <a:chExt cx="2245195" cy="458965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CDB10625-7549-9816-AC9E-4275F0073F66}"/>
                </a:ext>
              </a:extLst>
            </p:cNvPr>
            <p:cNvSpPr/>
            <p:nvPr/>
          </p:nvSpPr>
          <p:spPr>
            <a:xfrm>
              <a:off x="0" y="32"/>
              <a:ext cx="2245195" cy="458943"/>
            </a:xfrm>
            <a:custGeom>
              <a:avLst/>
              <a:gdLst/>
              <a:ahLst/>
              <a:cxnLst/>
              <a:rect l="l" t="t" r="r" b="b"/>
              <a:pathLst>
                <a:path w="2245195" h="458943">
                  <a:moveTo>
                    <a:pt x="2211572" y="42513"/>
                  </a:moveTo>
                  <a:lnTo>
                    <a:pt x="2175758" y="78453"/>
                  </a:lnTo>
                  <a:lnTo>
                    <a:pt x="2166741" y="69437"/>
                  </a:lnTo>
                  <a:lnTo>
                    <a:pt x="2202682" y="33496"/>
                  </a:lnTo>
                  <a:close/>
                  <a:moveTo>
                    <a:pt x="2148707" y="105377"/>
                  </a:moveTo>
                  <a:lnTo>
                    <a:pt x="2112893" y="141318"/>
                  </a:lnTo>
                  <a:lnTo>
                    <a:pt x="2103876" y="132301"/>
                  </a:lnTo>
                  <a:lnTo>
                    <a:pt x="2139817" y="96360"/>
                  </a:lnTo>
                  <a:close/>
                  <a:moveTo>
                    <a:pt x="2076952" y="159225"/>
                  </a:moveTo>
                  <a:lnTo>
                    <a:pt x="2041138" y="195166"/>
                  </a:lnTo>
                  <a:lnTo>
                    <a:pt x="2032122" y="186149"/>
                  </a:lnTo>
                  <a:lnTo>
                    <a:pt x="2068062" y="150208"/>
                  </a:lnTo>
                  <a:close/>
                  <a:moveTo>
                    <a:pt x="2005197" y="213073"/>
                  </a:moveTo>
                  <a:lnTo>
                    <a:pt x="1969384" y="249013"/>
                  </a:lnTo>
                  <a:lnTo>
                    <a:pt x="1960367" y="239996"/>
                  </a:lnTo>
                  <a:lnTo>
                    <a:pt x="1996307" y="204056"/>
                  </a:lnTo>
                  <a:close/>
                  <a:moveTo>
                    <a:pt x="1933443" y="266920"/>
                  </a:moveTo>
                  <a:lnTo>
                    <a:pt x="1897629" y="302861"/>
                  </a:lnTo>
                  <a:lnTo>
                    <a:pt x="1888612" y="293844"/>
                  </a:lnTo>
                  <a:lnTo>
                    <a:pt x="1924553" y="257903"/>
                  </a:lnTo>
                  <a:close/>
                  <a:moveTo>
                    <a:pt x="1897375" y="356836"/>
                  </a:moveTo>
                  <a:lnTo>
                    <a:pt x="1861434" y="392776"/>
                  </a:lnTo>
                  <a:lnTo>
                    <a:pt x="1852417" y="383759"/>
                  </a:lnTo>
                  <a:lnTo>
                    <a:pt x="1888358" y="347819"/>
                  </a:lnTo>
                  <a:close/>
                  <a:moveTo>
                    <a:pt x="1825493" y="410683"/>
                  </a:moveTo>
                  <a:lnTo>
                    <a:pt x="1818000" y="418176"/>
                  </a:lnTo>
                  <a:lnTo>
                    <a:pt x="1772407" y="418176"/>
                  </a:lnTo>
                  <a:lnTo>
                    <a:pt x="1772407" y="405476"/>
                  </a:lnTo>
                  <a:lnTo>
                    <a:pt x="1815333" y="405476"/>
                  </a:lnTo>
                  <a:lnTo>
                    <a:pt x="1810888" y="407381"/>
                  </a:lnTo>
                  <a:lnTo>
                    <a:pt x="1816476" y="401793"/>
                  </a:lnTo>
                  <a:close/>
                  <a:moveTo>
                    <a:pt x="1725290" y="409286"/>
                  </a:moveTo>
                  <a:lnTo>
                    <a:pt x="1674490" y="409286"/>
                  </a:lnTo>
                  <a:lnTo>
                    <a:pt x="1674490" y="396586"/>
                  </a:lnTo>
                  <a:lnTo>
                    <a:pt x="1725290" y="396586"/>
                  </a:lnTo>
                  <a:close/>
                  <a:moveTo>
                    <a:pt x="1636390" y="396586"/>
                  </a:moveTo>
                  <a:lnTo>
                    <a:pt x="1585591" y="396586"/>
                  </a:lnTo>
                  <a:lnTo>
                    <a:pt x="1585591" y="383886"/>
                  </a:lnTo>
                  <a:lnTo>
                    <a:pt x="1636390" y="383886"/>
                  </a:lnTo>
                  <a:close/>
                  <a:moveTo>
                    <a:pt x="1547491" y="383886"/>
                  </a:moveTo>
                  <a:lnTo>
                    <a:pt x="1496691" y="383886"/>
                  </a:lnTo>
                  <a:lnTo>
                    <a:pt x="1496691" y="371186"/>
                  </a:lnTo>
                  <a:lnTo>
                    <a:pt x="1547491" y="371186"/>
                  </a:lnTo>
                  <a:close/>
                  <a:moveTo>
                    <a:pt x="1458591" y="371186"/>
                  </a:moveTo>
                  <a:lnTo>
                    <a:pt x="1407791" y="371186"/>
                  </a:lnTo>
                  <a:lnTo>
                    <a:pt x="1407791" y="358486"/>
                  </a:lnTo>
                  <a:lnTo>
                    <a:pt x="1458591" y="358486"/>
                  </a:lnTo>
                  <a:close/>
                  <a:moveTo>
                    <a:pt x="1369691" y="358486"/>
                  </a:moveTo>
                  <a:lnTo>
                    <a:pt x="1318891" y="358486"/>
                  </a:lnTo>
                  <a:lnTo>
                    <a:pt x="1318891" y="345787"/>
                  </a:lnTo>
                  <a:lnTo>
                    <a:pt x="1369691" y="345787"/>
                  </a:lnTo>
                  <a:close/>
                  <a:moveTo>
                    <a:pt x="1280791" y="345787"/>
                  </a:moveTo>
                  <a:lnTo>
                    <a:pt x="1229991" y="345787"/>
                  </a:lnTo>
                  <a:lnTo>
                    <a:pt x="1229991" y="333087"/>
                  </a:lnTo>
                  <a:lnTo>
                    <a:pt x="1280791" y="333087"/>
                  </a:lnTo>
                  <a:close/>
                  <a:moveTo>
                    <a:pt x="1191892" y="333087"/>
                  </a:moveTo>
                  <a:lnTo>
                    <a:pt x="1141092" y="333087"/>
                  </a:lnTo>
                  <a:lnTo>
                    <a:pt x="1141092" y="320387"/>
                  </a:lnTo>
                  <a:lnTo>
                    <a:pt x="1191892" y="320387"/>
                  </a:lnTo>
                  <a:close/>
                  <a:moveTo>
                    <a:pt x="1102992" y="320387"/>
                  </a:moveTo>
                  <a:lnTo>
                    <a:pt x="1052192" y="320387"/>
                  </a:lnTo>
                  <a:lnTo>
                    <a:pt x="1052192" y="307687"/>
                  </a:lnTo>
                  <a:lnTo>
                    <a:pt x="1102992" y="307687"/>
                  </a:lnTo>
                  <a:close/>
                  <a:moveTo>
                    <a:pt x="1014092" y="307687"/>
                  </a:moveTo>
                  <a:lnTo>
                    <a:pt x="963292" y="307687"/>
                  </a:lnTo>
                  <a:lnTo>
                    <a:pt x="963292" y="294987"/>
                  </a:lnTo>
                  <a:lnTo>
                    <a:pt x="1014092" y="294987"/>
                  </a:lnTo>
                  <a:close/>
                  <a:moveTo>
                    <a:pt x="925192" y="294987"/>
                  </a:moveTo>
                  <a:lnTo>
                    <a:pt x="874392" y="294987"/>
                  </a:lnTo>
                  <a:lnTo>
                    <a:pt x="874392" y="282287"/>
                  </a:lnTo>
                  <a:lnTo>
                    <a:pt x="925192" y="282287"/>
                  </a:lnTo>
                  <a:close/>
                  <a:moveTo>
                    <a:pt x="836293" y="282287"/>
                  </a:moveTo>
                  <a:lnTo>
                    <a:pt x="785493" y="282287"/>
                  </a:lnTo>
                  <a:lnTo>
                    <a:pt x="785493" y="269587"/>
                  </a:lnTo>
                  <a:lnTo>
                    <a:pt x="836293" y="269587"/>
                  </a:lnTo>
                  <a:close/>
                  <a:moveTo>
                    <a:pt x="747393" y="269587"/>
                  </a:moveTo>
                  <a:lnTo>
                    <a:pt x="696593" y="269587"/>
                  </a:lnTo>
                  <a:lnTo>
                    <a:pt x="696593" y="256887"/>
                  </a:lnTo>
                  <a:lnTo>
                    <a:pt x="747393" y="256887"/>
                  </a:lnTo>
                  <a:close/>
                  <a:moveTo>
                    <a:pt x="658493" y="256887"/>
                  </a:moveTo>
                  <a:lnTo>
                    <a:pt x="607693" y="256887"/>
                  </a:lnTo>
                  <a:lnTo>
                    <a:pt x="607693" y="244187"/>
                  </a:lnTo>
                  <a:lnTo>
                    <a:pt x="658493" y="244187"/>
                  </a:lnTo>
                  <a:close/>
                  <a:moveTo>
                    <a:pt x="569593" y="244187"/>
                  </a:moveTo>
                  <a:lnTo>
                    <a:pt x="518793" y="244187"/>
                  </a:lnTo>
                  <a:lnTo>
                    <a:pt x="518793" y="231487"/>
                  </a:lnTo>
                  <a:lnTo>
                    <a:pt x="569593" y="231487"/>
                  </a:lnTo>
                  <a:close/>
                  <a:moveTo>
                    <a:pt x="480694" y="231487"/>
                  </a:moveTo>
                  <a:lnTo>
                    <a:pt x="429894" y="231487"/>
                  </a:lnTo>
                  <a:lnTo>
                    <a:pt x="429894" y="218787"/>
                  </a:lnTo>
                  <a:lnTo>
                    <a:pt x="480694" y="218787"/>
                  </a:lnTo>
                  <a:close/>
                  <a:moveTo>
                    <a:pt x="391794" y="218787"/>
                  </a:moveTo>
                  <a:lnTo>
                    <a:pt x="340994" y="218787"/>
                  </a:lnTo>
                  <a:lnTo>
                    <a:pt x="340994" y="206088"/>
                  </a:lnTo>
                  <a:lnTo>
                    <a:pt x="391794" y="206088"/>
                  </a:lnTo>
                  <a:close/>
                  <a:moveTo>
                    <a:pt x="302894" y="206088"/>
                  </a:moveTo>
                  <a:lnTo>
                    <a:pt x="252094" y="206088"/>
                  </a:lnTo>
                  <a:lnTo>
                    <a:pt x="252094" y="193388"/>
                  </a:lnTo>
                  <a:lnTo>
                    <a:pt x="302894" y="193388"/>
                  </a:lnTo>
                  <a:close/>
                  <a:moveTo>
                    <a:pt x="213994" y="193388"/>
                  </a:moveTo>
                  <a:lnTo>
                    <a:pt x="163194" y="193388"/>
                  </a:lnTo>
                  <a:lnTo>
                    <a:pt x="163194" y="180688"/>
                  </a:lnTo>
                  <a:lnTo>
                    <a:pt x="213994" y="180688"/>
                  </a:lnTo>
                  <a:close/>
                  <a:moveTo>
                    <a:pt x="125095" y="180688"/>
                  </a:moveTo>
                  <a:lnTo>
                    <a:pt x="74295" y="180688"/>
                  </a:lnTo>
                  <a:lnTo>
                    <a:pt x="74295" y="167988"/>
                  </a:lnTo>
                  <a:lnTo>
                    <a:pt x="125095" y="167988"/>
                  </a:lnTo>
                  <a:close/>
                  <a:moveTo>
                    <a:pt x="36195" y="167988"/>
                  </a:moveTo>
                  <a:lnTo>
                    <a:pt x="38100" y="167988"/>
                  </a:lnTo>
                  <a:lnTo>
                    <a:pt x="38100" y="155288"/>
                  </a:lnTo>
                  <a:lnTo>
                    <a:pt x="54229" y="155288"/>
                  </a:lnTo>
                  <a:close/>
                  <a:moveTo>
                    <a:pt x="2180203" y="11144"/>
                  </a:moveTo>
                  <a:cubicBezTo>
                    <a:pt x="2195062" y="-3715"/>
                    <a:pt x="2219192" y="-3715"/>
                    <a:pt x="2234051" y="11144"/>
                  </a:cubicBezTo>
                  <a:cubicBezTo>
                    <a:pt x="2248910" y="26003"/>
                    <a:pt x="2248910" y="50133"/>
                    <a:pt x="2234051" y="64992"/>
                  </a:cubicBezTo>
                  <a:cubicBezTo>
                    <a:pt x="2219192" y="79850"/>
                    <a:pt x="2195062" y="79850"/>
                    <a:pt x="2180203" y="64992"/>
                  </a:cubicBezTo>
                  <a:cubicBezTo>
                    <a:pt x="2165344" y="50133"/>
                    <a:pt x="2165344" y="26003"/>
                    <a:pt x="2180203" y="11144"/>
                  </a:cubicBezTo>
                  <a:close/>
                  <a:moveTo>
                    <a:pt x="38100" y="458943"/>
                  </a:moveTo>
                  <a:cubicBezTo>
                    <a:pt x="17018" y="458943"/>
                    <a:pt x="0" y="441925"/>
                    <a:pt x="0" y="420843"/>
                  </a:cubicBezTo>
                  <a:cubicBezTo>
                    <a:pt x="0" y="399761"/>
                    <a:pt x="17018" y="382743"/>
                    <a:pt x="38100" y="382743"/>
                  </a:cubicBezTo>
                  <a:cubicBezTo>
                    <a:pt x="59182" y="382743"/>
                    <a:pt x="76200" y="399761"/>
                    <a:pt x="76200" y="420843"/>
                  </a:cubicBezTo>
                  <a:cubicBezTo>
                    <a:pt x="76200" y="441925"/>
                    <a:pt x="59182" y="458943"/>
                    <a:pt x="38100" y="458943"/>
                  </a:cubicBezTo>
                  <a:close/>
                </a:path>
              </a:pathLst>
            </a:custGeom>
            <a:solidFill>
              <a:srgbClr val="A7489A"/>
            </a:solidFill>
          </p:spPr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6BC8FB-9CD4-3C7F-A2E5-BEFDDE120899}"/>
              </a:ext>
            </a:extLst>
          </p:cNvPr>
          <p:cNvGrpSpPr/>
          <p:nvPr/>
        </p:nvGrpSpPr>
        <p:grpSpPr>
          <a:xfrm>
            <a:off x="7046471" y="4253027"/>
            <a:ext cx="441093" cy="507082"/>
            <a:chOff x="0" y="0"/>
            <a:chExt cx="441096" cy="507086"/>
          </a:xfrm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9EBB7E7-D557-8FEB-F56A-9661B2600195}"/>
                </a:ext>
              </a:extLst>
            </p:cNvPr>
            <p:cNvSpPr/>
            <p:nvPr/>
          </p:nvSpPr>
          <p:spPr>
            <a:xfrm>
              <a:off x="172341" y="63500"/>
              <a:ext cx="205107" cy="204597"/>
            </a:xfrm>
            <a:custGeom>
              <a:avLst/>
              <a:gdLst/>
              <a:ahLst/>
              <a:cxnLst/>
              <a:rect l="l" t="t" r="r" b="b"/>
              <a:pathLst>
                <a:path w="205107" h="204597">
                  <a:moveTo>
                    <a:pt x="102617" y="138684"/>
                  </a:moveTo>
                  <a:cubicBezTo>
                    <a:pt x="82424" y="138684"/>
                    <a:pt x="66549" y="122301"/>
                    <a:pt x="66549" y="102616"/>
                  </a:cubicBezTo>
                  <a:cubicBezTo>
                    <a:pt x="66549" y="82931"/>
                    <a:pt x="82932" y="66548"/>
                    <a:pt x="102617" y="66548"/>
                  </a:cubicBezTo>
                  <a:cubicBezTo>
                    <a:pt x="122810" y="66548"/>
                    <a:pt x="138685" y="82931"/>
                    <a:pt x="138685" y="102616"/>
                  </a:cubicBezTo>
                  <a:cubicBezTo>
                    <a:pt x="138685" y="122301"/>
                    <a:pt x="122302" y="138684"/>
                    <a:pt x="102617" y="138684"/>
                  </a:cubicBezTo>
                  <a:close/>
                  <a:moveTo>
                    <a:pt x="184025" y="79883"/>
                  </a:moveTo>
                  <a:cubicBezTo>
                    <a:pt x="182120" y="73152"/>
                    <a:pt x="179707" y="66929"/>
                    <a:pt x="176278" y="61087"/>
                  </a:cubicBezTo>
                  <a:lnTo>
                    <a:pt x="184025" y="38481"/>
                  </a:lnTo>
                  <a:lnTo>
                    <a:pt x="166753" y="21209"/>
                  </a:lnTo>
                  <a:lnTo>
                    <a:pt x="144146" y="28956"/>
                  </a:lnTo>
                  <a:cubicBezTo>
                    <a:pt x="138304" y="25527"/>
                    <a:pt x="132081" y="23114"/>
                    <a:pt x="125350" y="21209"/>
                  </a:cubicBezTo>
                  <a:lnTo>
                    <a:pt x="114682" y="0"/>
                  </a:lnTo>
                  <a:lnTo>
                    <a:pt x="90552" y="0"/>
                  </a:lnTo>
                  <a:lnTo>
                    <a:pt x="80011" y="21209"/>
                  </a:lnTo>
                  <a:cubicBezTo>
                    <a:pt x="73280" y="23114"/>
                    <a:pt x="67057" y="25527"/>
                    <a:pt x="61215" y="28956"/>
                  </a:cubicBezTo>
                  <a:lnTo>
                    <a:pt x="38608" y="21209"/>
                  </a:lnTo>
                  <a:lnTo>
                    <a:pt x="21209" y="38481"/>
                  </a:lnTo>
                  <a:lnTo>
                    <a:pt x="28956" y="61087"/>
                  </a:lnTo>
                  <a:cubicBezTo>
                    <a:pt x="25527" y="66929"/>
                    <a:pt x="23114" y="73152"/>
                    <a:pt x="21209" y="79883"/>
                  </a:cubicBezTo>
                  <a:lnTo>
                    <a:pt x="0" y="90424"/>
                  </a:lnTo>
                  <a:lnTo>
                    <a:pt x="0" y="114554"/>
                  </a:lnTo>
                  <a:lnTo>
                    <a:pt x="21209" y="125095"/>
                  </a:lnTo>
                  <a:cubicBezTo>
                    <a:pt x="23114" y="131826"/>
                    <a:pt x="25527" y="138049"/>
                    <a:pt x="28956" y="143891"/>
                  </a:cubicBezTo>
                  <a:lnTo>
                    <a:pt x="21209" y="166497"/>
                  </a:lnTo>
                  <a:lnTo>
                    <a:pt x="38100" y="183388"/>
                  </a:lnTo>
                  <a:lnTo>
                    <a:pt x="60706" y="175641"/>
                  </a:lnTo>
                  <a:cubicBezTo>
                    <a:pt x="66549" y="179070"/>
                    <a:pt x="72772" y="181483"/>
                    <a:pt x="79503" y="183388"/>
                  </a:cubicBezTo>
                  <a:lnTo>
                    <a:pt x="90044" y="204597"/>
                  </a:lnTo>
                  <a:lnTo>
                    <a:pt x="114174" y="204597"/>
                  </a:lnTo>
                  <a:lnTo>
                    <a:pt x="124715" y="183388"/>
                  </a:lnTo>
                  <a:cubicBezTo>
                    <a:pt x="131446" y="181483"/>
                    <a:pt x="137669" y="179070"/>
                    <a:pt x="143511" y="175641"/>
                  </a:cubicBezTo>
                  <a:lnTo>
                    <a:pt x="166118" y="183388"/>
                  </a:lnTo>
                  <a:lnTo>
                    <a:pt x="183517" y="166497"/>
                  </a:lnTo>
                  <a:lnTo>
                    <a:pt x="175770" y="143891"/>
                  </a:lnTo>
                  <a:cubicBezTo>
                    <a:pt x="179199" y="138049"/>
                    <a:pt x="181993" y="131318"/>
                    <a:pt x="183898" y="125095"/>
                  </a:cubicBezTo>
                  <a:lnTo>
                    <a:pt x="205107" y="114554"/>
                  </a:lnTo>
                  <a:lnTo>
                    <a:pt x="205107" y="90424"/>
                  </a:lnTo>
                  <a:lnTo>
                    <a:pt x="183898" y="798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2132478-2C10-65C1-A9E4-66E456A840BD}"/>
                </a:ext>
              </a:extLst>
            </p:cNvPr>
            <p:cNvSpPr/>
            <p:nvPr/>
          </p:nvSpPr>
          <p:spPr>
            <a:xfrm>
              <a:off x="63501" y="238760"/>
              <a:ext cx="205234" cy="204851"/>
            </a:xfrm>
            <a:custGeom>
              <a:avLst/>
              <a:gdLst/>
              <a:ahLst/>
              <a:cxnLst/>
              <a:rect l="l" t="t" r="r" b="b"/>
              <a:pathLst>
                <a:path w="205234" h="204851">
                  <a:moveTo>
                    <a:pt x="102617" y="138811"/>
                  </a:moveTo>
                  <a:cubicBezTo>
                    <a:pt x="82424" y="138811"/>
                    <a:pt x="66548" y="122428"/>
                    <a:pt x="66548" y="102743"/>
                  </a:cubicBezTo>
                  <a:cubicBezTo>
                    <a:pt x="66548" y="82550"/>
                    <a:pt x="82932" y="66675"/>
                    <a:pt x="102617" y="66675"/>
                  </a:cubicBezTo>
                  <a:cubicBezTo>
                    <a:pt x="122810" y="66675"/>
                    <a:pt x="138685" y="83058"/>
                    <a:pt x="138685" y="102743"/>
                  </a:cubicBezTo>
                  <a:cubicBezTo>
                    <a:pt x="138685" y="122428"/>
                    <a:pt x="122810" y="138811"/>
                    <a:pt x="102617" y="138811"/>
                  </a:cubicBezTo>
                  <a:close/>
                  <a:moveTo>
                    <a:pt x="176278" y="61214"/>
                  </a:moveTo>
                  <a:lnTo>
                    <a:pt x="184025" y="38608"/>
                  </a:lnTo>
                  <a:lnTo>
                    <a:pt x="166625" y="21209"/>
                  </a:lnTo>
                  <a:lnTo>
                    <a:pt x="144019" y="28956"/>
                  </a:lnTo>
                  <a:cubicBezTo>
                    <a:pt x="138177" y="25527"/>
                    <a:pt x="131446" y="23114"/>
                    <a:pt x="125223" y="21209"/>
                  </a:cubicBezTo>
                  <a:lnTo>
                    <a:pt x="114682" y="0"/>
                  </a:lnTo>
                  <a:lnTo>
                    <a:pt x="90552" y="0"/>
                  </a:lnTo>
                  <a:lnTo>
                    <a:pt x="80011" y="21209"/>
                  </a:lnTo>
                  <a:cubicBezTo>
                    <a:pt x="73279" y="23114"/>
                    <a:pt x="67056" y="25527"/>
                    <a:pt x="61214" y="28956"/>
                  </a:cubicBezTo>
                  <a:lnTo>
                    <a:pt x="38608" y="21209"/>
                  </a:lnTo>
                  <a:lnTo>
                    <a:pt x="21717" y="38100"/>
                  </a:lnTo>
                  <a:lnTo>
                    <a:pt x="28956" y="60706"/>
                  </a:lnTo>
                  <a:cubicBezTo>
                    <a:pt x="25527" y="66548"/>
                    <a:pt x="23114" y="73279"/>
                    <a:pt x="21209" y="79502"/>
                  </a:cubicBezTo>
                  <a:lnTo>
                    <a:pt x="0" y="90170"/>
                  </a:lnTo>
                  <a:lnTo>
                    <a:pt x="0" y="114300"/>
                  </a:lnTo>
                  <a:lnTo>
                    <a:pt x="21209" y="124841"/>
                  </a:lnTo>
                  <a:cubicBezTo>
                    <a:pt x="23114" y="131572"/>
                    <a:pt x="25527" y="137795"/>
                    <a:pt x="28956" y="143637"/>
                  </a:cubicBezTo>
                  <a:lnTo>
                    <a:pt x="21717" y="166243"/>
                  </a:lnTo>
                  <a:lnTo>
                    <a:pt x="38608" y="183134"/>
                  </a:lnTo>
                  <a:lnTo>
                    <a:pt x="61214" y="175895"/>
                  </a:lnTo>
                  <a:cubicBezTo>
                    <a:pt x="67056" y="179324"/>
                    <a:pt x="73279" y="181737"/>
                    <a:pt x="80011" y="183642"/>
                  </a:cubicBezTo>
                  <a:lnTo>
                    <a:pt x="90552" y="204851"/>
                  </a:lnTo>
                  <a:lnTo>
                    <a:pt x="114682" y="204851"/>
                  </a:lnTo>
                  <a:lnTo>
                    <a:pt x="125223" y="183642"/>
                  </a:lnTo>
                  <a:cubicBezTo>
                    <a:pt x="131954" y="181737"/>
                    <a:pt x="138177" y="179324"/>
                    <a:pt x="144019" y="175895"/>
                  </a:cubicBezTo>
                  <a:lnTo>
                    <a:pt x="166625" y="183642"/>
                  </a:lnTo>
                  <a:lnTo>
                    <a:pt x="183517" y="166243"/>
                  </a:lnTo>
                  <a:lnTo>
                    <a:pt x="176278" y="144145"/>
                  </a:lnTo>
                  <a:cubicBezTo>
                    <a:pt x="179707" y="138303"/>
                    <a:pt x="182120" y="132080"/>
                    <a:pt x="184025" y="125349"/>
                  </a:cubicBezTo>
                  <a:lnTo>
                    <a:pt x="205234" y="114808"/>
                  </a:lnTo>
                  <a:lnTo>
                    <a:pt x="205234" y="90678"/>
                  </a:lnTo>
                  <a:lnTo>
                    <a:pt x="184025" y="80137"/>
                  </a:lnTo>
                  <a:cubicBezTo>
                    <a:pt x="182120" y="73406"/>
                    <a:pt x="179707" y="67183"/>
                    <a:pt x="176278" y="6134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3" name="Freeform 42">
            <a:extLst>
              <a:ext uri="{FF2B5EF4-FFF2-40B4-BE49-F238E27FC236}">
                <a16:creationId xmlns:a16="http://schemas.microsoft.com/office/drawing/2014/main" id="{0FB99F2B-802D-00EE-3AC7-FE126B766DDD}"/>
              </a:ext>
            </a:extLst>
          </p:cNvPr>
          <p:cNvSpPr/>
          <p:nvPr/>
        </p:nvSpPr>
        <p:spPr>
          <a:xfrm>
            <a:off x="5226815" y="1104262"/>
            <a:ext cx="3186808" cy="1927603"/>
          </a:xfrm>
          <a:custGeom>
            <a:avLst/>
            <a:gdLst/>
            <a:ahLst/>
            <a:cxnLst/>
            <a:rect l="l" t="t" r="r" b="b"/>
            <a:pathLst>
              <a:path w="3186808" h="1927603">
                <a:moveTo>
                  <a:pt x="0" y="0"/>
                </a:moveTo>
                <a:lnTo>
                  <a:pt x="3186808" y="0"/>
                </a:lnTo>
                <a:lnTo>
                  <a:pt x="3186808" y="1927603"/>
                </a:lnTo>
                <a:lnTo>
                  <a:pt x="0" y="1927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C95C8C-D985-DF06-5F7B-C5DA3404D231}"/>
              </a:ext>
            </a:extLst>
          </p:cNvPr>
          <p:cNvGrpSpPr/>
          <p:nvPr/>
        </p:nvGrpSpPr>
        <p:grpSpPr>
          <a:xfrm>
            <a:off x="8100889" y="3688242"/>
            <a:ext cx="2245300" cy="458943"/>
            <a:chOff x="0" y="0"/>
            <a:chExt cx="2245296" cy="458953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CD5BBB9-38F9-D16D-72D5-17C651C7A647}"/>
                </a:ext>
              </a:extLst>
            </p:cNvPr>
            <p:cNvSpPr/>
            <p:nvPr/>
          </p:nvSpPr>
          <p:spPr>
            <a:xfrm>
              <a:off x="32" y="32"/>
              <a:ext cx="2245202" cy="458952"/>
            </a:xfrm>
            <a:custGeom>
              <a:avLst/>
              <a:gdLst/>
              <a:ahLst/>
              <a:cxnLst/>
              <a:rect l="l" t="t" r="r" b="b"/>
              <a:pathLst>
                <a:path w="2245202" h="458952">
                  <a:moveTo>
                    <a:pt x="33623" y="42514"/>
                  </a:moveTo>
                  <a:lnTo>
                    <a:pt x="69564" y="78455"/>
                  </a:lnTo>
                  <a:lnTo>
                    <a:pt x="78581" y="69565"/>
                  </a:lnTo>
                  <a:lnTo>
                    <a:pt x="42513" y="33623"/>
                  </a:lnTo>
                  <a:close/>
                  <a:moveTo>
                    <a:pt x="96488" y="105379"/>
                  </a:moveTo>
                  <a:lnTo>
                    <a:pt x="132429" y="141321"/>
                  </a:lnTo>
                  <a:lnTo>
                    <a:pt x="141446" y="132431"/>
                  </a:lnTo>
                  <a:lnTo>
                    <a:pt x="105378" y="96489"/>
                  </a:lnTo>
                  <a:close/>
                  <a:moveTo>
                    <a:pt x="168243" y="159355"/>
                  </a:moveTo>
                  <a:lnTo>
                    <a:pt x="204184" y="195297"/>
                  </a:lnTo>
                  <a:lnTo>
                    <a:pt x="213201" y="186407"/>
                  </a:lnTo>
                  <a:lnTo>
                    <a:pt x="177260" y="150465"/>
                  </a:lnTo>
                  <a:close/>
                  <a:moveTo>
                    <a:pt x="240125" y="213331"/>
                  </a:moveTo>
                  <a:lnTo>
                    <a:pt x="276066" y="249272"/>
                  </a:lnTo>
                  <a:lnTo>
                    <a:pt x="285083" y="240255"/>
                  </a:lnTo>
                  <a:lnTo>
                    <a:pt x="249142" y="204441"/>
                  </a:lnTo>
                  <a:close/>
                  <a:moveTo>
                    <a:pt x="312007" y="267307"/>
                  </a:moveTo>
                  <a:lnTo>
                    <a:pt x="347948" y="303248"/>
                  </a:lnTo>
                  <a:lnTo>
                    <a:pt x="356965" y="294231"/>
                  </a:lnTo>
                  <a:lnTo>
                    <a:pt x="321024" y="258416"/>
                  </a:lnTo>
                  <a:close/>
                  <a:moveTo>
                    <a:pt x="347948" y="356843"/>
                  </a:moveTo>
                  <a:lnTo>
                    <a:pt x="383889" y="392784"/>
                  </a:lnTo>
                  <a:lnTo>
                    <a:pt x="392906" y="383767"/>
                  </a:lnTo>
                  <a:lnTo>
                    <a:pt x="356838" y="347953"/>
                  </a:lnTo>
                  <a:close/>
                  <a:moveTo>
                    <a:pt x="419703" y="410819"/>
                  </a:moveTo>
                  <a:lnTo>
                    <a:pt x="427196" y="418312"/>
                  </a:lnTo>
                  <a:lnTo>
                    <a:pt x="472662" y="418312"/>
                  </a:lnTo>
                  <a:lnTo>
                    <a:pt x="472662" y="405612"/>
                  </a:lnTo>
                  <a:lnTo>
                    <a:pt x="420973" y="405612"/>
                  </a:lnTo>
                  <a:lnTo>
                    <a:pt x="425418" y="407517"/>
                  </a:lnTo>
                  <a:lnTo>
                    <a:pt x="419830" y="401928"/>
                  </a:lnTo>
                  <a:close/>
                  <a:moveTo>
                    <a:pt x="510889" y="409422"/>
                  </a:moveTo>
                  <a:lnTo>
                    <a:pt x="561689" y="409422"/>
                  </a:lnTo>
                  <a:lnTo>
                    <a:pt x="561689" y="396721"/>
                  </a:lnTo>
                  <a:lnTo>
                    <a:pt x="510889" y="396721"/>
                  </a:lnTo>
                  <a:close/>
                  <a:moveTo>
                    <a:pt x="599789" y="396721"/>
                  </a:moveTo>
                  <a:lnTo>
                    <a:pt x="650589" y="396721"/>
                  </a:lnTo>
                  <a:lnTo>
                    <a:pt x="650589" y="384021"/>
                  </a:lnTo>
                  <a:lnTo>
                    <a:pt x="599789" y="384021"/>
                  </a:lnTo>
                  <a:close/>
                  <a:moveTo>
                    <a:pt x="688689" y="384021"/>
                  </a:moveTo>
                  <a:lnTo>
                    <a:pt x="739489" y="384021"/>
                  </a:lnTo>
                  <a:lnTo>
                    <a:pt x="739489" y="371321"/>
                  </a:lnTo>
                  <a:lnTo>
                    <a:pt x="688689" y="371321"/>
                  </a:lnTo>
                  <a:close/>
                  <a:moveTo>
                    <a:pt x="777589" y="371321"/>
                  </a:moveTo>
                  <a:lnTo>
                    <a:pt x="828389" y="371321"/>
                  </a:lnTo>
                  <a:lnTo>
                    <a:pt x="828389" y="358621"/>
                  </a:lnTo>
                  <a:lnTo>
                    <a:pt x="777589" y="358621"/>
                  </a:lnTo>
                  <a:close/>
                  <a:moveTo>
                    <a:pt x="866489" y="358621"/>
                  </a:moveTo>
                  <a:lnTo>
                    <a:pt x="917289" y="358621"/>
                  </a:lnTo>
                  <a:lnTo>
                    <a:pt x="917289" y="345921"/>
                  </a:lnTo>
                  <a:lnTo>
                    <a:pt x="866489" y="345921"/>
                  </a:lnTo>
                  <a:close/>
                  <a:moveTo>
                    <a:pt x="955389" y="345921"/>
                  </a:moveTo>
                  <a:lnTo>
                    <a:pt x="1006189" y="345921"/>
                  </a:lnTo>
                  <a:lnTo>
                    <a:pt x="1006189" y="333221"/>
                  </a:lnTo>
                  <a:lnTo>
                    <a:pt x="955389" y="333221"/>
                  </a:lnTo>
                  <a:close/>
                  <a:moveTo>
                    <a:pt x="1044289" y="333221"/>
                  </a:moveTo>
                  <a:lnTo>
                    <a:pt x="1095089" y="333221"/>
                  </a:lnTo>
                  <a:lnTo>
                    <a:pt x="1095089" y="320520"/>
                  </a:lnTo>
                  <a:lnTo>
                    <a:pt x="1044289" y="320520"/>
                  </a:lnTo>
                  <a:close/>
                  <a:moveTo>
                    <a:pt x="1133189" y="320520"/>
                  </a:moveTo>
                  <a:lnTo>
                    <a:pt x="1183989" y="320520"/>
                  </a:lnTo>
                  <a:lnTo>
                    <a:pt x="1183989" y="307820"/>
                  </a:lnTo>
                  <a:lnTo>
                    <a:pt x="1133189" y="307820"/>
                  </a:lnTo>
                  <a:close/>
                  <a:moveTo>
                    <a:pt x="1222089" y="307820"/>
                  </a:moveTo>
                  <a:lnTo>
                    <a:pt x="1272889" y="307820"/>
                  </a:lnTo>
                  <a:lnTo>
                    <a:pt x="1272889" y="295120"/>
                  </a:lnTo>
                  <a:lnTo>
                    <a:pt x="1222089" y="295120"/>
                  </a:lnTo>
                  <a:close/>
                  <a:moveTo>
                    <a:pt x="1310989" y="295120"/>
                  </a:moveTo>
                  <a:lnTo>
                    <a:pt x="1361789" y="295120"/>
                  </a:lnTo>
                  <a:lnTo>
                    <a:pt x="1361789" y="282420"/>
                  </a:lnTo>
                  <a:lnTo>
                    <a:pt x="1310989" y="282420"/>
                  </a:lnTo>
                  <a:close/>
                  <a:moveTo>
                    <a:pt x="1399889" y="282420"/>
                  </a:moveTo>
                  <a:lnTo>
                    <a:pt x="1450689" y="282420"/>
                  </a:lnTo>
                  <a:lnTo>
                    <a:pt x="1450689" y="269720"/>
                  </a:lnTo>
                  <a:lnTo>
                    <a:pt x="1399889" y="269720"/>
                  </a:lnTo>
                  <a:close/>
                  <a:moveTo>
                    <a:pt x="1488789" y="269720"/>
                  </a:moveTo>
                  <a:lnTo>
                    <a:pt x="1539589" y="269720"/>
                  </a:lnTo>
                  <a:lnTo>
                    <a:pt x="1539589" y="257019"/>
                  </a:lnTo>
                  <a:lnTo>
                    <a:pt x="1488789" y="257019"/>
                  </a:lnTo>
                  <a:close/>
                  <a:moveTo>
                    <a:pt x="1577689" y="257019"/>
                  </a:moveTo>
                  <a:lnTo>
                    <a:pt x="1628489" y="257019"/>
                  </a:lnTo>
                  <a:lnTo>
                    <a:pt x="1628489" y="244319"/>
                  </a:lnTo>
                  <a:lnTo>
                    <a:pt x="1577689" y="244319"/>
                  </a:lnTo>
                  <a:close/>
                  <a:moveTo>
                    <a:pt x="1666589" y="244319"/>
                  </a:moveTo>
                  <a:lnTo>
                    <a:pt x="1717389" y="244319"/>
                  </a:lnTo>
                  <a:lnTo>
                    <a:pt x="1717389" y="231619"/>
                  </a:lnTo>
                  <a:lnTo>
                    <a:pt x="1666589" y="231619"/>
                  </a:lnTo>
                  <a:close/>
                  <a:moveTo>
                    <a:pt x="1755489" y="231619"/>
                  </a:moveTo>
                  <a:lnTo>
                    <a:pt x="1806289" y="231619"/>
                  </a:lnTo>
                  <a:lnTo>
                    <a:pt x="1806289" y="218919"/>
                  </a:lnTo>
                  <a:lnTo>
                    <a:pt x="1755489" y="218919"/>
                  </a:lnTo>
                  <a:close/>
                  <a:moveTo>
                    <a:pt x="1844389" y="218919"/>
                  </a:moveTo>
                  <a:lnTo>
                    <a:pt x="1895189" y="218919"/>
                  </a:lnTo>
                  <a:lnTo>
                    <a:pt x="1895189" y="206219"/>
                  </a:lnTo>
                  <a:lnTo>
                    <a:pt x="1844389" y="206219"/>
                  </a:lnTo>
                  <a:close/>
                  <a:moveTo>
                    <a:pt x="1933289" y="206219"/>
                  </a:moveTo>
                  <a:lnTo>
                    <a:pt x="1984089" y="206219"/>
                  </a:lnTo>
                  <a:lnTo>
                    <a:pt x="1984089" y="193519"/>
                  </a:lnTo>
                  <a:lnTo>
                    <a:pt x="1933289" y="193519"/>
                  </a:lnTo>
                  <a:close/>
                  <a:moveTo>
                    <a:pt x="2022189" y="193519"/>
                  </a:moveTo>
                  <a:lnTo>
                    <a:pt x="2072989" y="193519"/>
                  </a:lnTo>
                  <a:lnTo>
                    <a:pt x="2072989" y="180818"/>
                  </a:lnTo>
                  <a:lnTo>
                    <a:pt x="2022189" y="180818"/>
                  </a:lnTo>
                  <a:close/>
                  <a:moveTo>
                    <a:pt x="2111089" y="180818"/>
                  </a:moveTo>
                  <a:lnTo>
                    <a:pt x="2161889" y="180818"/>
                  </a:lnTo>
                  <a:lnTo>
                    <a:pt x="2161889" y="168118"/>
                  </a:lnTo>
                  <a:lnTo>
                    <a:pt x="2111089" y="168118"/>
                  </a:lnTo>
                  <a:close/>
                  <a:moveTo>
                    <a:pt x="2199989" y="168118"/>
                  </a:moveTo>
                  <a:lnTo>
                    <a:pt x="2216245" y="168118"/>
                  </a:lnTo>
                  <a:lnTo>
                    <a:pt x="2216245" y="155418"/>
                  </a:lnTo>
                  <a:lnTo>
                    <a:pt x="2199989" y="155418"/>
                  </a:lnTo>
                  <a:close/>
                  <a:moveTo>
                    <a:pt x="64992" y="11144"/>
                  </a:moveTo>
                  <a:cubicBezTo>
                    <a:pt x="50260" y="-3715"/>
                    <a:pt x="26003" y="-3715"/>
                    <a:pt x="11144" y="11144"/>
                  </a:cubicBezTo>
                  <a:cubicBezTo>
                    <a:pt x="-3715" y="26003"/>
                    <a:pt x="-3715" y="50134"/>
                    <a:pt x="11144" y="64993"/>
                  </a:cubicBezTo>
                  <a:cubicBezTo>
                    <a:pt x="26003" y="79852"/>
                    <a:pt x="50133" y="79852"/>
                    <a:pt x="64992" y="64993"/>
                  </a:cubicBezTo>
                  <a:cubicBezTo>
                    <a:pt x="79851" y="50134"/>
                    <a:pt x="79851" y="26003"/>
                    <a:pt x="64992" y="11144"/>
                  </a:cubicBezTo>
                  <a:close/>
                  <a:moveTo>
                    <a:pt x="2207101" y="458952"/>
                  </a:moveTo>
                  <a:cubicBezTo>
                    <a:pt x="2228056" y="458952"/>
                    <a:pt x="2245201" y="441934"/>
                    <a:pt x="2245201" y="420852"/>
                  </a:cubicBezTo>
                  <a:cubicBezTo>
                    <a:pt x="2245201" y="399769"/>
                    <a:pt x="2228056" y="382751"/>
                    <a:pt x="2207101" y="382751"/>
                  </a:cubicBezTo>
                  <a:cubicBezTo>
                    <a:pt x="2186146" y="382751"/>
                    <a:pt x="2169001" y="399769"/>
                    <a:pt x="2169001" y="420852"/>
                  </a:cubicBezTo>
                  <a:cubicBezTo>
                    <a:pt x="2169001" y="441934"/>
                    <a:pt x="2186019" y="458952"/>
                    <a:pt x="2207101" y="458952"/>
                  </a:cubicBezTo>
                  <a:close/>
                </a:path>
              </a:pathLst>
            </a:custGeom>
            <a:solidFill>
              <a:srgbClr val="188B8E"/>
            </a:solidFill>
          </p:spPr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5528F36-0222-81DF-5CD4-FAFF1F0DA9BA}"/>
              </a:ext>
            </a:extLst>
          </p:cNvPr>
          <p:cNvSpPr txBox="1"/>
          <p:nvPr/>
        </p:nvSpPr>
        <p:spPr>
          <a:xfrm>
            <a:off x="5559552" y="3144250"/>
            <a:ext cx="1180471" cy="41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Process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5E17B1D-4F75-4A42-B8A5-D468CEB58ED3}"/>
              </a:ext>
            </a:extLst>
          </p:cNvPr>
          <p:cNvSpPr txBox="1"/>
          <p:nvPr/>
        </p:nvSpPr>
        <p:spPr>
          <a:xfrm>
            <a:off x="5275831" y="3510010"/>
            <a:ext cx="1672314" cy="41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Continuous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6DE582-B4DF-5246-2D2F-D25269599DB1}"/>
              </a:ext>
            </a:extLst>
          </p:cNvPr>
          <p:cNvSpPr txBox="1"/>
          <p:nvPr/>
        </p:nvSpPr>
        <p:spPr>
          <a:xfrm>
            <a:off x="4821679" y="376285"/>
            <a:ext cx="2599087" cy="41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3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FRAMEWORK ISO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5A538B0-C42E-D65D-EEAB-D49218AF6491}"/>
              </a:ext>
            </a:extLst>
          </p:cNvPr>
          <p:cNvSpPr txBox="1"/>
          <p:nvPr/>
        </p:nvSpPr>
        <p:spPr>
          <a:xfrm>
            <a:off x="3234566" y="2269093"/>
            <a:ext cx="344472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-2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A6CD31-B2B2-45CE-D4C6-C44F4410827E}"/>
              </a:ext>
            </a:extLst>
          </p:cNvPr>
          <p:cNvSpPr txBox="1"/>
          <p:nvPr/>
        </p:nvSpPr>
        <p:spPr>
          <a:xfrm>
            <a:off x="3906650" y="5170160"/>
            <a:ext cx="581454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-2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CHECK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2F33BD-0125-B305-AF61-23A341351149}"/>
              </a:ext>
            </a:extLst>
          </p:cNvPr>
          <p:cNvSpPr txBox="1"/>
          <p:nvPr/>
        </p:nvSpPr>
        <p:spPr>
          <a:xfrm>
            <a:off x="7749797" y="1287894"/>
            <a:ext cx="481241" cy="24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spc="-8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PLAN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53597B7-E621-FDF6-CAA0-041294DBAD90}"/>
              </a:ext>
            </a:extLst>
          </p:cNvPr>
          <p:cNvSpPr txBox="1"/>
          <p:nvPr/>
        </p:nvSpPr>
        <p:spPr>
          <a:xfrm>
            <a:off x="8678561" y="4242435"/>
            <a:ext cx="2636799" cy="36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"/>
              </a:lnSpc>
            </a:pPr>
            <a:r>
              <a:rPr lang="en-US" sz="1494" b="1" spc="-22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DO</a:t>
            </a:r>
          </a:p>
          <a:p>
            <a:pPr algn="l">
              <a:lnSpc>
                <a:spcPts val="638"/>
              </a:lnSpc>
            </a:pPr>
            <a:endParaRPr lang="en-US" sz="1494" b="1" spc="-22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38"/>
              </a:lnSpc>
            </a:pPr>
            <a:endParaRPr lang="en-US" sz="1494" b="1" spc="-22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638"/>
              </a:lnSpc>
            </a:pPr>
            <a:endParaRPr lang="en-US" sz="1494" b="1" spc="-22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7E7546-E3B0-711B-7AF7-039C0E921CD5}"/>
              </a:ext>
            </a:extLst>
          </p:cNvPr>
          <p:cNvSpPr txBox="1"/>
          <p:nvPr/>
        </p:nvSpPr>
        <p:spPr>
          <a:xfrm>
            <a:off x="719023" y="2588066"/>
            <a:ext cx="2960351" cy="20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Continual Improvement, Non-conformance,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EBC87C-F940-351A-CF8B-CBD2F8E8257E}"/>
              </a:ext>
            </a:extLst>
          </p:cNvPr>
          <p:cNvSpPr txBox="1"/>
          <p:nvPr/>
        </p:nvSpPr>
        <p:spPr>
          <a:xfrm>
            <a:off x="1891284" y="5489096"/>
            <a:ext cx="2685831" cy="20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Performance Evaluation</a:t>
            </a:r>
            <a:r>
              <a:rPr lang="en-US" sz="1200" spc="-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Internal Audit,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91178A4-86CB-8017-5432-33BA0BEA4AD6}"/>
              </a:ext>
            </a:extLst>
          </p:cNvPr>
          <p:cNvSpPr txBox="1"/>
          <p:nvPr/>
        </p:nvSpPr>
        <p:spPr>
          <a:xfrm>
            <a:off x="3113532" y="5726840"/>
            <a:ext cx="1397013" cy="20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Management Review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FFA29A3-980A-2A4F-4108-EB4F4212B3DD}"/>
              </a:ext>
            </a:extLst>
          </p:cNvPr>
          <p:cNvSpPr txBox="1"/>
          <p:nvPr/>
        </p:nvSpPr>
        <p:spPr>
          <a:xfrm>
            <a:off x="7784849" y="1587808"/>
            <a:ext cx="3870055" cy="897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200" spc="-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Konteks Organisasi, Kebutuhan dan Harapan Pihak yang Berkepentingan, Penetapan Ruang Lingkup, </a:t>
            </a:r>
            <a:r>
              <a:rPr lang="en-US" sz="1200" i="1" spc="-25">
                <a:solidFill>
                  <a:srgbClr val="000000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Leadership</a:t>
            </a:r>
            <a:r>
              <a:rPr lang="en-US" sz="1200" spc="-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</a:p>
          <a:p>
            <a:pPr algn="l">
              <a:lnSpc>
                <a:spcPts val="1870"/>
              </a:lnSpc>
            </a:pPr>
            <a:r>
              <a:rPr lang="en-US" sz="1200" spc="-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Komitmen, Kebijakan, </a:t>
            </a: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Roles</a:t>
            </a:r>
            <a:r>
              <a:rPr lang="en-US" sz="1200" spc="-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Responsibilities</a:t>
            </a:r>
            <a:r>
              <a:rPr lang="en-US" sz="1200" spc="-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1200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Risk </a:t>
            </a:r>
          </a:p>
          <a:p>
            <a:pPr algn="l">
              <a:lnSpc>
                <a:spcPts val="1870"/>
              </a:lnSpc>
            </a:pPr>
            <a:r>
              <a:rPr lang="en-US" sz="1200" i="1" spc="-25">
                <a:solidFill>
                  <a:srgbClr val="000000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Assessment</a:t>
            </a:r>
            <a:r>
              <a:rPr lang="en-US" sz="1200" spc="-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, Penetapan Sasaran, Manajemen Perubahan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140FD99-AEF4-D531-17E6-74FB94CB8691}"/>
              </a:ext>
            </a:extLst>
          </p:cNvPr>
          <p:cNvSpPr txBox="1"/>
          <p:nvPr/>
        </p:nvSpPr>
        <p:spPr>
          <a:xfrm>
            <a:off x="1703575" y="2825477"/>
            <a:ext cx="1912715" cy="207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Correction,</a:t>
            </a:r>
            <a:r>
              <a:rPr lang="en-US" sz="1202" i="1" spc="-9">
                <a:solidFill>
                  <a:srgbClr val="FFFFFF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 </a:t>
            </a:r>
            <a:r>
              <a:rPr lang="en-US" sz="1202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Corrective</a:t>
            </a:r>
            <a:r>
              <a:rPr lang="en-US" sz="1202" i="1" spc="-9">
                <a:solidFill>
                  <a:srgbClr val="FFFFFF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 </a:t>
            </a:r>
            <a:r>
              <a:rPr lang="en-US" sz="1202" i="1" spc="-9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Action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FF8DC36-0171-D586-CAE0-5A923786BC0E}"/>
              </a:ext>
            </a:extLst>
          </p:cNvPr>
          <p:cNvSpPr txBox="1"/>
          <p:nvPr/>
        </p:nvSpPr>
        <p:spPr>
          <a:xfrm>
            <a:off x="5508622" y="4884868"/>
            <a:ext cx="258985" cy="55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40339E-7C03-7AEC-CC17-5E7C4A679FBC}"/>
              </a:ext>
            </a:extLst>
          </p:cNvPr>
          <p:cNvSpPr txBox="1"/>
          <p:nvPr/>
        </p:nvSpPr>
        <p:spPr>
          <a:xfrm>
            <a:off x="6490459" y="1748476"/>
            <a:ext cx="254841" cy="55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8651602-9E9D-F6BF-A7EB-1B4608741DBC}"/>
              </a:ext>
            </a:extLst>
          </p:cNvPr>
          <p:cNvSpPr txBox="1"/>
          <p:nvPr/>
        </p:nvSpPr>
        <p:spPr>
          <a:xfrm>
            <a:off x="7533770" y="3792160"/>
            <a:ext cx="305886" cy="55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F5D7A11-4485-5A24-DF98-873EF76DE668}"/>
              </a:ext>
            </a:extLst>
          </p:cNvPr>
          <p:cNvSpPr txBox="1"/>
          <p:nvPr/>
        </p:nvSpPr>
        <p:spPr>
          <a:xfrm>
            <a:off x="4348858" y="2825239"/>
            <a:ext cx="291998" cy="559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8"/>
              </a:lnSpc>
            </a:pPr>
            <a:r>
              <a:rPr lang="en-US" sz="3206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99A83D-CCA0-E1A0-B5C2-9A772D66614E}"/>
              </a:ext>
            </a:extLst>
          </p:cNvPr>
          <p:cNvSpPr txBox="1"/>
          <p:nvPr/>
        </p:nvSpPr>
        <p:spPr>
          <a:xfrm>
            <a:off x="8735711" y="4371966"/>
            <a:ext cx="2636799" cy="826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 i="1">
                <a:solidFill>
                  <a:srgbClr val="00000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Operational, Requirements, Design, Development, External Provider, Risk Treatment</a:t>
            </a:r>
          </a:p>
          <a:p>
            <a:pPr algn="l">
              <a:lnSpc>
                <a:spcPts val="1680"/>
              </a:lnSpc>
            </a:pPr>
            <a:endParaRPr lang="en-US" sz="1200" i="1">
              <a:solidFill>
                <a:srgbClr val="000000"/>
              </a:solidFill>
              <a:latin typeface="Open Sans 2 Italics"/>
              <a:ea typeface="Open Sans 2 Italics"/>
              <a:cs typeface="Open Sans 2 Italics"/>
              <a:sym typeface="Open Sans 2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50211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0D481-8618-E79F-7600-DB6B2222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33">
            <a:extLst>
              <a:ext uri="{FF2B5EF4-FFF2-40B4-BE49-F238E27FC236}">
                <a16:creationId xmlns:a16="http://schemas.microsoft.com/office/drawing/2014/main" id="{175744F5-83BD-750A-7FB0-313B5361991E}"/>
              </a:ext>
            </a:extLst>
          </p:cNvPr>
          <p:cNvCxnSpPr>
            <a:cxnSpLocks/>
            <a:stCxn id="66" idx="2"/>
            <a:endCxn id="69" idx="0"/>
          </p:cNvCxnSpPr>
          <p:nvPr/>
        </p:nvCxnSpPr>
        <p:spPr>
          <a:xfrm rot="16200000" flipH="1">
            <a:off x="8288145" y="282812"/>
            <a:ext cx="492214" cy="5357727"/>
          </a:xfrm>
          <a:prstGeom prst="bentConnector3">
            <a:avLst>
              <a:gd name="adj1" fmla="val 50000"/>
            </a:avLst>
          </a:prstGeom>
          <a:ln w="19050">
            <a:solidFill>
              <a:srgbClr val="F07D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268B064C-8E77-5893-B673-CA4C1BB1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921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STRUKTUR STANDARD ISO</a:t>
            </a:r>
            <a:endParaRPr lang="en-ID" sz="4000" b="1" dirty="0"/>
          </a:p>
        </p:txBody>
      </p:sp>
      <p:sp>
        <p:nvSpPr>
          <p:cNvPr id="63" name="Google Shape;1885;p46">
            <a:extLst>
              <a:ext uri="{FF2B5EF4-FFF2-40B4-BE49-F238E27FC236}">
                <a16:creationId xmlns:a16="http://schemas.microsoft.com/office/drawing/2014/main" id="{5DB7AABA-BC28-1783-2793-1165CF8D2858}"/>
              </a:ext>
            </a:extLst>
          </p:cNvPr>
          <p:cNvSpPr/>
          <p:nvPr/>
        </p:nvSpPr>
        <p:spPr>
          <a:xfrm>
            <a:off x="4326511" y="1553824"/>
            <a:ext cx="792000" cy="612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Oswald"/>
                <a:ea typeface="Oswald"/>
                <a:cs typeface="Oswald"/>
                <a:sym typeface="Oswald"/>
              </a:rPr>
              <a:t>11</a:t>
            </a:r>
            <a:endParaRPr sz="2800" b="1" dirty="0">
              <a:solidFill>
                <a:schemeClr val="bg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Arrow: Pentagon 63">
            <a:extLst>
              <a:ext uri="{FF2B5EF4-FFF2-40B4-BE49-F238E27FC236}">
                <a16:creationId xmlns:a16="http://schemas.microsoft.com/office/drawing/2014/main" id="{352F56C0-9036-AC9D-19A4-F83ACEAF8608}"/>
              </a:ext>
            </a:extLst>
          </p:cNvPr>
          <p:cNvSpPr/>
          <p:nvPr/>
        </p:nvSpPr>
        <p:spPr>
          <a:xfrm>
            <a:off x="5118511" y="1605824"/>
            <a:ext cx="1503535" cy="508000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+mj-lt"/>
              </a:rPr>
              <a:t>Number of clauses</a:t>
            </a:r>
            <a:endParaRPr lang="en-ID" sz="11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5" name="Google Shape;1885;p46">
            <a:extLst>
              <a:ext uri="{FF2B5EF4-FFF2-40B4-BE49-F238E27FC236}">
                <a16:creationId xmlns:a16="http://schemas.microsoft.com/office/drawing/2014/main" id="{B1686A50-FCDE-1B78-F82B-3DC0CE417D75}"/>
              </a:ext>
            </a:extLst>
          </p:cNvPr>
          <p:cNvSpPr/>
          <p:nvPr/>
        </p:nvSpPr>
        <p:spPr>
          <a:xfrm>
            <a:off x="3810000" y="1113638"/>
            <a:ext cx="281204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/>
                </a:solidFill>
                <a:ea typeface="Oswald"/>
                <a:cs typeface="Oswald"/>
                <a:sym typeface="Oswald"/>
              </a:rPr>
              <a:t>ISO 9001:2015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tx1"/>
                </a:solidFill>
                <a:ea typeface="Oswald"/>
                <a:cs typeface="Oswald"/>
                <a:sym typeface="Oswald"/>
              </a:rPr>
              <a:t>Published September 25, 2015</a:t>
            </a:r>
            <a:endParaRPr sz="1000" dirty="0">
              <a:solidFill>
                <a:schemeClr val="tx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66" name="Google Shape;1885;p46">
            <a:extLst>
              <a:ext uri="{FF2B5EF4-FFF2-40B4-BE49-F238E27FC236}">
                <a16:creationId xmlns:a16="http://schemas.microsoft.com/office/drawing/2014/main" id="{6969E08C-98AA-0182-7F9B-378792930C6B}"/>
              </a:ext>
            </a:extLst>
          </p:cNvPr>
          <p:cNvSpPr/>
          <p:nvPr/>
        </p:nvSpPr>
        <p:spPr>
          <a:xfrm>
            <a:off x="5045389" y="2355569"/>
            <a:ext cx="162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tx1"/>
                </a:solidFill>
                <a:ea typeface="Oswald"/>
                <a:cs typeface="Oswald"/>
                <a:sym typeface="Oswald"/>
              </a:rPr>
              <a:t>High-level Structure</a:t>
            </a:r>
            <a:endParaRPr sz="1000" dirty="0">
              <a:solidFill>
                <a:schemeClr val="tx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1885;p46">
            <a:extLst>
              <a:ext uri="{FF2B5EF4-FFF2-40B4-BE49-F238E27FC236}">
                <a16:creationId xmlns:a16="http://schemas.microsoft.com/office/drawing/2014/main" id="{BE023358-D6A2-68E4-F0B2-B6BC356ACD5C}"/>
              </a:ext>
            </a:extLst>
          </p:cNvPr>
          <p:cNvSpPr/>
          <p:nvPr/>
        </p:nvSpPr>
        <p:spPr>
          <a:xfrm>
            <a:off x="578524" y="1113638"/>
            <a:ext cx="3123535" cy="1409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tx1"/>
                </a:solidFill>
                <a:ea typeface="Oswald"/>
                <a:cs typeface="Oswald"/>
                <a:sym typeface="Oswald"/>
              </a:rPr>
              <a:t>High-level Structure (HLS),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err="1">
                <a:ea typeface="Oswald"/>
                <a:cs typeface="Oswald"/>
                <a:sym typeface="Oswald"/>
              </a:rPr>
              <a:t>Standarisasi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struktur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dalam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pengelompokkan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persyaratan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atau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klausa</a:t>
            </a:r>
            <a:r>
              <a:rPr lang="en-US" sz="1200">
                <a:ea typeface="Oswald"/>
                <a:cs typeface="Oswald"/>
                <a:sym typeface="Oswald"/>
              </a:rPr>
              <a:t>, salah </a:t>
            </a:r>
            <a:r>
              <a:rPr lang="en-US" sz="1200" err="1">
                <a:ea typeface="Oswald"/>
                <a:cs typeface="Oswald"/>
                <a:sym typeface="Oswald"/>
              </a:rPr>
              <a:t>satu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tujuannya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adalah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untuk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memudahkan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dalam</a:t>
            </a:r>
            <a:r>
              <a:rPr lang="en-US" sz="1200">
                <a:ea typeface="Oswald"/>
                <a:cs typeface="Oswald"/>
                <a:sym typeface="Oswald"/>
              </a:rPr>
              <a:t> proses </a:t>
            </a:r>
            <a:r>
              <a:rPr lang="en-US" sz="1200" err="1">
                <a:ea typeface="Oswald"/>
                <a:cs typeface="Oswald"/>
                <a:sym typeface="Oswald"/>
              </a:rPr>
              <a:t>integrasi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antar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i="1">
                <a:ea typeface="Oswald"/>
                <a:cs typeface="Oswald"/>
                <a:sym typeface="Oswald"/>
              </a:rPr>
              <a:t>system management</a:t>
            </a:r>
            <a:r>
              <a:rPr lang="en-US" sz="1200">
                <a:ea typeface="Oswald"/>
                <a:cs typeface="Oswald"/>
                <a:sym typeface="Oswald"/>
              </a:rPr>
              <a:t>. HLS </a:t>
            </a:r>
            <a:r>
              <a:rPr lang="en-US" sz="1200" err="1">
                <a:ea typeface="Oswald"/>
                <a:cs typeface="Oswald"/>
                <a:sym typeface="Oswald"/>
              </a:rPr>
              <a:t>penting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untuk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Organisasi</a:t>
            </a:r>
            <a:r>
              <a:rPr lang="en-US" sz="1200">
                <a:ea typeface="Oswald"/>
                <a:cs typeface="Oswald"/>
                <a:sym typeface="Oswald"/>
              </a:rPr>
              <a:t> yang </a:t>
            </a:r>
            <a:r>
              <a:rPr lang="en-US" sz="1200" err="1">
                <a:ea typeface="Oswald"/>
                <a:cs typeface="Oswald"/>
                <a:sym typeface="Oswald"/>
              </a:rPr>
              <a:t>menerapkan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lebih</a:t>
            </a:r>
            <a:r>
              <a:rPr lang="en-US" sz="1200">
                <a:ea typeface="Oswald"/>
                <a:cs typeface="Oswald"/>
                <a:sym typeface="Oswald"/>
              </a:rPr>
              <a:t> </a:t>
            </a:r>
            <a:r>
              <a:rPr lang="en-US" sz="1200" err="1">
                <a:ea typeface="Oswald"/>
                <a:cs typeface="Oswald"/>
                <a:sym typeface="Oswald"/>
              </a:rPr>
              <a:t>dari</a:t>
            </a:r>
            <a:r>
              <a:rPr lang="en-US" sz="1200">
                <a:ea typeface="Oswald"/>
                <a:cs typeface="Oswald"/>
                <a:sym typeface="Oswald"/>
              </a:rPr>
              <a:t> 1 (</a:t>
            </a:r>
            <a:r>
              <a:rPr lang="en-US" sz="1200" err="1">
                <a:ea typeface="Oswald"/>
                <a:cs typeface="Oswald"/>
                <a:sym typeface="Oswald"/>
              </a:rPr>
              <a:t>satu</a:t>
            </a:r>
            <a:r>
              <a:rPr lang="en-US" sz="1200">
                <a:ea typeface="Oswald"/>
                <a:cs typeface="Oswald"/>
                <a:sym typeface="Oswald"/>
              </a:rPr>
              <a:t>) </a:t>
            </a:r>
            <a:r>
              <a:rPr lang="en-US" sz="1200" i="1">
                <a:ea typeface="Oswald"/>
                <a:cs typeface="Oswald"/>
                <a:sym typeface="Oswald"/>
              </a:rPr>
              <a:t>system management</a:t>
            </a:r>
            <a:r>
              <a:rPr lang="en-US" sz="1200">
                <a:ea typeface="Oswald"/>
                <a:cs typeface="Oswald"/>
                <a:sym typeface="Oswald"/>
              </a:rPr>
              <a:t>.</a:t>
            </a:r>
            <a:endParaRPr lang="en-US" sz="1200" i="1">
              <a:solidFill>
                <a:schemeClr val="tx1"/>
              </a:solidFill>
              <a:ea typeface="Oswald"/>
              <a:cs typeface="Oswald"/>
              <a:sym typeface="Oswald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tx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1885;p46">
            <a:extLst>
              <a:ext uri="{FF2B5EF4-FFF2-40B4-BE49-F238E27FC236}">
                <a16:creationId xmlns:a16="http://schemas.microsoft.com/office/drawing/2014/main" id="{63CA1C35-75A8-EE09-8CFB-D8C5AC2B9DCB}"/>
              </a:ext>
            </a:extLst>
          </p:cNvPr>
          <p:cNvSpPr/>
          <p:nvPr/>
        </p:nvSpPr>
        <p:spPr>
          <a:xfrm>
            <a:off x="1906955" y="3207783"/>
            <a:ext cx="1394909" cy="540000"/>
          </a:xfrm>
          <a:prstGeom prst="rect">
            <a:avLst/>
          </a:prstGeom>
          <a:solidFill>
            <a:srgbClr val="17678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4.	Context of the organization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1885;p46">
            <a:extLst>
              <a:ext uri="{FF2B5EF4-FFF2-40B4-BE49-F238E27FC236}">
                <a16:creationId xmlns:a16="http://schemas.microsoft.com/office/drawing/2014/main" id="{128D1E94-C2A6-75D3-08FA-11C8D57A4EF0}"/>
              </a:ext>
            </a:extLst>
          </p:cNvPr>
          <p:cNvSpPr/>
          <p:nvPr/>
        </p:nvSpPr>
        <p:spPr>
          <a:xfrm>
            <a:off x="10515661" y="3207783"/>
            <a:ext cx="1394909" cy="540000"/>
          </a:xfrm>
          <a:prstGeom prst="rect">
            <a:avLst/>
          </a:prstGeom>
          <a:solidFill>
            <a:srgbClr val="F07D6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10. Improvement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1885;p46">
            <a:extLst>
              <a:ext uri="{FF2B5EF4-FFF2-40B4-BE49-F238E27FC236}">
                <a16:creationId xmlns:a16="http://schemas.microsoft.com/office/drawing/2014/main" id="{E28D0F88-FCE3-3501-C4E5-DCEB7DB5D194}"/>
              </a:ext>
            </a:extLst>
          </p:cNvPr>
          <p:cNvSpPr/>
          <p:nvPr/>
        </p:nvSpPr>
        <p:spPr>
          <a:xfrm>
            <a:off x="3341739" y="3207783"/>
            <a:ext cx="1394909" cy="540000"/>
          </a:xfrm>
          <a:prstGeom prst="rect">
            <a:avLst/>
          </a:prstGeom>
          <a:solidFill>
            <a:srgbClr val="2C578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5.	Leadership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1" name="Google Shape;1885;p46">
            <a:extLst>
              <a:ext uri="{FF2B5EF4-FFF2-40B4-BE49-F238E27FC236}">
                <a16:creationId xmlns:a16="http://schemas.microsoft.com/office/drawing/2014/main" id="{079D069E-F944-A2BD-98E6-E891F61534E5}"/>
              </a:ext>
            </a:extLst>
          </p:cNvPr>
          <p:cNvSpPr/>
          <p:nvPr/>
        </p:nvSpPr>
        <p:spPr>
          <a:xfrm>
            <a:off x="4776523" y="3207783"/>
            <a:ext cx="1394909" cy="540000"/>
          </a:xfrm>
          <a:prstGeom prst="rect">
            <a:avLst/>
          </a:prstGeom>
          <a:solidFill>
            <a:srgbClr val="484A8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6.	Planning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1885;p46">
            <a:extLst>
              <a:ext uri="{FF2B5EF4-FFF2-40B4-BE49-F238E27FC236}">
                <a16:creationId xmlns:a16="http://schemas.microsoft.com/office/drawing/2014/main" id="{C92C46FC-726E-387C-BB97-833C5681EA86}"/>
              </a:ext>
            </a:extLst>
          </p:cNvPr>
          <p:cNvSpPr/>
          <p:nvPr/>
        </p:nvSpPr>
        <p:spPr>
          <a:xfrm>
            <a:off x="6211307" y="3207783"/>
            <a:ext cx="1394909" cy="540000"/>
          </a:xfrm>
          <a:prstGeom prst="rect">
            <a:avLst/>
          </a:prstGeom>
          <a:solidFill>
            <a:srgbClr val="5E3F8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7.	Support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1885;p46">
            <a:extLst>
              <a:ext uri="{FF2B5EF4-FFF2-40B4-BE49-F238E27FC236}">
                <a16:creationId xmlns:a16="http://schemas.microsoft.com/office/drawing/2014/main" id="{4D6F90C7-ACB3-EE35-FFFA-D7BFF0A14EB6}"/>
              </a:ext>
            </a:extLst>
          </p:cNvPr>
          <p:cNvSpPr/>
          <p:nvPr/>
        </p:nvSpPr>
        <p:spPr>
          <a:xfrm>
            <a:off x="7646091" y="3207783"/>
            <a:ext cx="1394909" cy="540000"/>
          </a:xfrm>
          <a:prstGeom prst="rect">
            <a:avLst/>
          </a:prstGeom>
          <a:solidFill>
            <a:srgbClr val="6F378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8.	Operation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1885;p46">
            <a:extLst>
              <a:ext uri="{FF2B5EF4-FFF2-40B4-BE49-F238E27FC236}">
                <a16:creationId xmlns:a16="http://schemas.microsoft.com/office/drawing/2014/main" id="{CDF21696-D39E-4A35-AF40-F91394C9DA08}"/>
              </a:ext>
            </a:extLst>
          </p:cNvPr>
          <p:cNvSpPr/>
          <p:nvPr/>
        </p:nvSpPr>
        <p:spPr>
          <a:xfrm>
            <a:off x="9080875" y="3207783"/>
            <a:ext cx="1394909" cy="540000"/>
          </a:xfrm>
          <a:prstGeom prst="rect">
            <a:avLst/>
          </a:prstGeom>
          <a:solidFill>
            <a:srgbClr val="7B318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9.	Performance evaluation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1885;p46">
            <a:extLst>
              <a:ext uri="{FF2B5EF4-FFF2-40B4-BE49-F238E27FC236}">
                <a16:creationId xmlns:a16="http://schemas.microsoft.com/office/drawing/2014/main" id="{34CF2EBA-717D-50F7-4BCE-ED6271589BFD}"/>
              </a:ext>
            </a:extLst>
          </p:cNvPr>
          <p:cNvSpPr/>
          <p:nvPr/>
        </p:nvSpPr>
        <p:spPr>
          <a:xfrm>
            <a:off x="472169" y="3207783"/>
            <a:ext cx="1394909" cy="540000"/>
          </a:xfrm>
          <a:prstGeom prst="rect">
            <a:avLst/>
          </a:prstGeom>
          <a:solidFill>
            <a:srgbClr val="18868C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0.	Introduction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6" name="Google Shape;1885;p46">
            <a:extLst>
              <a:ext uri="{FF2B5EF4-FFF2-40B4-BE49-F238E27FC236}">
                <a16:creationId xmlns:a16="http://schemas.microsoft.com/office/drawing/2014/main" id="{BABBBCD6-B1E1-ABDE-385B-0911F6900A52}"/>
              </a:ext>
            </a:extLst>
          </p:cNvPr>
          <p:cNvSpPr/>
          <p:nvPr/>
        </p:nvSpPr>
        <p:spPr>
          <a:xfrm>
            <a:off x="472169" y="3804683"/>
            <a:ext cx="1394909" cy="540000"/>
          </a:xfrm>
          <a:prstGeom prst="rect">
            <a:avLst/>
          </a:prstGeom>
          <a:solidFill>
            <a:srgbClr val="18868C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1.	Scope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7" name="Google Shape;1885;p46">
            <a:extLst>
              <a:ext uri="{FF2B5EF4-FFF2-40B4-BE49-F238E27FC236}">
                <a16:creationId xmlns:a16="http://schemas.microsoft.com/office/drawing/2014/main" id="{D93C11CD-82A2-67F8-29E0-D10E094DDCEC}"/>
              </a:ext>
            </a:extLst>
          </p:cNvPr>
          <p:cNvSpPr/>
          <p:nvPr/>
        </p:nvSpPr>
        <p:spPr>
          <a:xfrm>
            <a:off x="472169" y="4401583"/>
            <a:ext cx="1394909" cy="540000"/>
          </a:xfrm>
          <a:prstGeom prst="rect">
            <a:avLst/>
          </a:prstGeom>
          <a:solidFill>
            <a:srgbClr val="18868C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2.	Normative Reference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sp>
        <p:nvSpPr>
          <p:cNvPr id="78" name="Google Shape;1885;p46">
            <a:extLst>
              <a:ext uri="{FF2B5EF4-FFF2-40B4-BE49-F238E27FC236}">
                <a16:creationId xmlns:a16="http://schemas.microsoft.com/office/drawing/2014/main" id="{DE94FE41-D523-16A1-F44A-58D0A423A650}"/>
              </a:ext>
            </a:extLst>
          </p:cNvPr>
          <p:cNvSpPr/>
          <p:nvPr/>
        </p:nvSpPr>
        <p:spPr>
          <a:xfrm>
            <a:off x="472169" y="4998483"/>
            <a:ext cx="1394909" cy="540000"/>
          </a:xfrm>
          <a:prstGeom prst="rect">
            <a:avLst/>
          </a:prstGeom>
          <a:solidFill>
            <a:srgbClr val="18868C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-180975" rtl="0">
              <a:spcBef>
                <a:spcPts val="0"/>
              </a:spcBef>
              <a:spcAft>
                <a:spcPts val="0"/>
              </a:spcAft>
              <a:buNone/>
              <a:tabLst>
                <a:tab pos="180975" algn="l"/>
              </a:tabLst>
            </a:pPr>
            <a:r>
              <a:rPr lang="en-US" sz="1100" b="1">
                <a:solidFill>
                  <a:schemeClr val="bg1"/>
                </a:solidFill>
                <a:ea typeface="Oswald"/>
                <a:cs typeface="Oswald"/>
                <a:sym typeface="Oswald"/>
              </a:rPr>
              <a:t> 3.	Term &amp; Definitions</a:t>
            </a:r>
            <a:endParaRPr sz="1100" b="1">
              <a:solidFill>
                <a:schemeClr val="bg1"/>
              </a:solidFill>
              <a:ea typeface="Oswald"/>
              <a:cs typeface="Oswald"/>
              <a:sym typeface="Oswald"/>
            </a:endParaRPr>
          </a:p>
        </p:txBody>
      </p:sp>
      <p:cxnSp>
        <p:nvCxnSpPr>
          <p:cNvPr id="79" name="Straight Arrow Connector 33">
            <a:extLst>
              <a:ext uri="{FF2B5EF4-FFF2-40B4-BE49-F238E27FC236}">
                <a16:creationId xmlns:a16="http://schemas.microsoft.com/office/drawing/2014/main" id="{F824DB2C-EAF4-3C52-5316-1BA83B9845FA}"/>
              </a:ext>
            </a:extLst>
          </p:cNvPr>
          <p:cNvCxnSpPr>
            <a:stCxn id="66" idx="2"/>
            <a:endCxn id="75" idx="0"/>
          </p:cNvCxnSpPr>
          <p:nvPr/>
        </p:nvCxnSpPr>
        <p:spPr>
          <a:xfrm rot="5400000">
            <a:off x="3266400" y="618794"/>
            <a:ext cx="492214" cy="4685765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33">
            <a:extLst>
              <a:ext uri="{FF2B5EF4-FFF2-40B4-BE49-F238E27FC236}">
                <a16:creationId xmlns:a16="http://schemas.microsoft.com/office/drawing/2014/main" id="{EA0C3FE3-3F2D-D1A5-DB09-539ACB18416C}"/>
              </a:ext>
            </a:extLst>
          </p:cNvPr>
          <p:cNvCxnSpPr>
            <a:cxnSpLocks/>
            <a:stCxn id="66" idx="2"/>
            <a:endCxn id="68" idx="0"/>
          </p:cNvCxnSpPr>
          <p:nvPr/>
        </p:nvCxnSpPr>
        <p:spPr>
          <a:xfrm rot="5400000">
            <a:off x="3983793" y="1336187"/>
            <a:ext cx="492214" cy="3250979"/>
          </a:xfrm>
          <a:prstGeom prst="bentConnector3">
            <a:avLst>
              <a:gd name="adj1" fmla="val 50000"/>
            </a:avLst>
          </a:prstGeom>
          <a:ln w="19050">
            <a:solidFill>
              <a:srgbClr val="1767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33">
            <a:extLst>
              <a:ext uri="{FF2B5EF4-FFF2-40B4-BE49-F238E27FC236}">
                <a16:creationId xmlns:a16="http://schemas.microsoft.com/office/drawing/2014/main" id="{ABCE3D08-00A5-6D41-3B04-E005C9E4BB17}"/>
              </a:ext>
            </a:extLst>
          </p:cNvPr>
          <p:cNvCxnSpPr>
            <a:cxnSpLocks/>
            <a:stCxn id="66" idx="2"/>
            <a:endCxn id="70" idx="0"/>
          </p:cNvCxnSpPr>
          <p:nvPr/>
        </p:nvCxnSpPr>
        <p:spPr>
          <a:xfrm rot="5400000">
            <a:off x="4701185" y="2053579"/>
            <a:ext cx="492214" cy="1816195"/>
          </a:xfrm>
          <a:prstGeom prst="bentConnector3">
            <a:avLst>
              <a:gd name="adj1" fmla="val 50000"/>
            </a:avLst>
          </a:prstGeom>
          <a:ln w="19050">
            <a:solidFill>
              <a:srgbClr val="2C57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33">
            <a:extLst>
              <a:ext uri="{FF2B5EF4-FFF2-40B4-BE49-F238E27FC236}">
                <a16:creationId xmlns:a16="http://schemas.microsoft.com/office/drawing/2014/main" id="{572A45CF-5877-A7B8-5392-64EE7AD9F3F3}"/>
              </a:ext>
            </a:extLst>
          </p:cNvPr>
          <p:cNvCxnSpPr>
            <a:cxnSpLocks/>
            <a:stCxn id="66" idx="2"/>
            <a:endCxn id="71" idx="0"/>
          </p:cNvCxnSpPr>
          <p:nvPr/>
        </p:nvCxnSpPr>
        <p:spPr>
          <a:xfrm rot="5400000">
            <a:off x="5418577" y="2770971"/>
            <a:ext cx="492214" cy="381411"/>
          </a:xfrm>
          <a:prstGeom prst="bentConnector3">
            <a:avLst>
              <a:gd name="adj1" fmla="val 50000"/>
            </a:avLst>
          </a:prstGeom>
          <a:ln w="19050">
            <a:solidFill>
              <a:srgbClr val="484A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33">
            <a:extLst>
              <a:ext uri="{FF2B5EF4-FFF2-40B4-BE49-F238E27FC236}">
                <a16:creationId xmlns:a16="http://schemas.microsoft.com/office/drawing/2014/main" id="{9A6489B1-01D9-E9ED-2101-15ED0FAD0646}"/>
              </a:ext>
            </a:extLst>
          </p:cNvPr>
          <p:cNvCxnSpPr>
            <a:cxnSpLocks/>
            <a:stCxn id="66" idx="2"/>
            <a:endCxn id="72" idx="0"/>
          </p:cNvCxnSpPr>
          <p:nvPr/>
        </p:nvCxnSpPr>
        <p:spPr>
          <a:xfrm rot="16200000" flipH="1">
            <a:off x="6135968" y="2434989"/>
            <a:ext cx="492214" cy="1053373"/>
          </a:xfrm>
          <a:prstGeom prst="bentConnector3">
            <a:avLst>
              <a:gd name="adj1" fmla="val 50000"/>
            </a:avLst>
          </a:prstGeom>
          <a:ln w="19050">
            <a:solidFill>
              <a:srgbClr val="5E3F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33">
            <a:extLst>
              <a:ext uri="{FF2B5EF4-FFF2-40B4-BE49-F238E27FC236}">
                <a16:creationId xmlns:a16="http://schemas.microsoft.com/office/drawing/2014/main" id="{BF6058D5-EBB4-8F1C-EBE9-86D2A98C3C4E}"/>
              </a:ext>
            </a:extLst>
          </p:cNvPr>
          <p:cNvCxnSpPr>
            <a:cxnSpLocks/>
            <a:stCxn id="66" idx="2"/>
            <a:endCxn id="73" idx="0"/>
          </p:cNvCxnSpPr>
          <p:nvPr/>
        </p:nvCxnSpPr>
        <p:spPr>
          <a:xfrm rot="16200000" flipH="1">
            <a:off x="6853360" y="1717597"/>
            <a:ext cx="492214" cy="2488157"/>
          </a:xfrm>
          <a:prstGeom prst="bentConnector3">
            <a:avLst>
              <a:gd name="adj1" fmla="val 50000"/>
            </a:avLst>
          </a:prstGeom>
          <a:ln w="19050">
            <a:solidFill>
              <a:srgbClr val="6F37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33">
            <a:extLst>
              <a:ext uri="{FF2B5EF4-FFF2-40B4-BE49-F238E27FC236}">
                <a16:creationId xmlns:a16="http://schemas.microsoft.com/office/drawing/2014/main" id="{432B551B-6408-6A84-3213-BAB6DA5ADDFD}"/>
              </a:ext>
            </a:extLst>
          </p:cNvPr>
          <p:cNvCxnSpPr>
            <a:cxnSpLocks/>
            <a:stCxn id="66" idx="2"/>
            <a:endCxn id="74" idx="0"/>
          </p:cNvCxnSpPr>
          <p:nvPr/>
        </p:nvCxnSpPr>
        <p:spPr>
          <a:xfrm rot="16200000" flipH="1">
            <a:off x="7570752" y="1000205"/>
            <a:ext cx="492214" cy="3922941"/>
          </a:xfrm>
          <a:prstGeom prst="bentConnector3">
            <a:avLst>
              <a:gd name="adj1" fmla="val 50000"/>
            </a:avLst>
          </a:prstGeom>
          <a:ln w="19050">
            <a:solidFill>
              <a:srgbClr val="7B31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007BA47-5529-6298-E77C-74625553B616}"/>
              </a:ext>
            </a:extLst>
          </p:cNvPr>
          <p:cNvSpPr txBox="1"/>
          <p:nvPr/>
        </p:nvSpPr>
        <p:spPr>
          <a:xfrm>
            <a:off x="1906954" y="3804683"/>
            <a:ext cx="56992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>
                <a:solidFill>
                  <a:srgbClr val="2C578B"/>
                </a:solidFill>
              </a:rPr>
              <a:t>Menetapkan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ruang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lingkup</a:t>
            </a:r>
            <a:r>
              <a:rPr lang="en-US" sz="1200">
                <a:solidFill>
                  <a:srgbClr val="2C578B"/>
                </a:solidFill>
              </a:rPr>
              <a:t>,  </a:t>
            </a:r>
            <a:r>
              <a:rPr lang="en-US" sz="1200" err="1">
                <a:solidFill>
                  <a:srgbClr val="2C578B"/>
                </a:solidFill>
              </a:rPr>
              <a:t>kebijakan</a:t>
            </a:r>
            <a:r>
              <a:rPr lang="en-US" sz="1200">
                <a:solidFill>
                  <a:srgbClr val="2C578B"/>
                </a:solidFill>
              </a:rPr>
              <a:t>, </a:t>
            </a:r>
            <a:r>
              <a:rPr lang="en-US" sz="1200" err="1">
                <a:solidFill>
                  <a:srgbClr val="2C578B"/>
                </a:solidFill>
              </a:rPr>
              <a:t>sasaran</a:t>
            </a:r>
            <a:r>
              <a:rPr lang="en-US" sz="1200">
                <a:solidFill>
                  <a:srgbClr val="2C578B"/>
                </a:solidFill>
              </a:rPr>
              <a:t>, proses, dan </a:t>
            </a:r>
            <a:r>
              <a:rPr lang="en-US" sz="1200" err="1">
                <a:solidFill>
                  <a:srgbClr val="2C578B"/>
                </a:solidFill>
              </a:rPr>
              <a:t>prosedur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sistem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manajemen</a:t>
            </a:r>
            <a:r>
              <a:rPr lang="en-US" sz="1200">
                <a:solidFill>
                  <a:srgbClr val="2C578B"/>
                </a:solidFill>
              </a:rPr>
              <a:t> yang </a:t>
            </a:r>
            <a:r>
              <a:rPr lang="en-US" sz="1200" err="1">
                <a:solidFill>
                  <a:srgbClr val="2C578B"/>
                </a:solidFill>
              </a:rPr>
              <a:t>relevan</a:t>
            </a:r>
            <a:r>
              <a:rPr lang="en-US" sz="1200">
                <a:solidFill>
                  <a:srgbClr val="2C578B"/>
                </a:solidFill>
              </a:rPr>
              <a:t>. Proses </a:t>
            </a:r>
            <a:r>
              <a:rPr lang="en-US" sz="1200" err="1">
                <a:solidFill>
                  <a:srgbClr val="2C578B"/>
                </a:solidFill>
              </a:rPr>
              <a:t>identifikasi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potensi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risiko</a:t>
            </a:r>
            <a:r>
              <a:rPr lang="en-US" sz="1200">
                <a:solidFill>
                  <a:srgbClr val="2C578B"/>
                </a:solidFill>
              </a:rPr>
              <a:t> dan </a:t>
            </a:r>
            <a:r>
              <a:rPr lang="en-US" sz="1200" err="1">
                <a:solidFill>
                  <a:srgbClr val="2C578B"/>
                </a:solidFill>
              </a:rPr>
              <a:t>peluang</a:t>
            </a:r>
            <a:r>
              <a:rPr lang="en-US" sz="1200">
                <a:solidFill>
                  <a:srgbClr val="2C578B"/>
                </a:solidFill>
              </a:rPr>
              <a:t> yang </a:t>
            </a:r>
            <a:r>
              <a:rPr lang="en-US" sz="1200" err="1">
                <a:solidFill>
                  <a:srgbClr val="2C578B"/>
                </a:solidFill>
              </a:rPr>
              <a:t>berdampak</a:t>
            </a:r>
            <a:r>
              <a:rPr lang="en-US" sz="1200">
                <a:solidFill>
                  <a:srgbClr val="2C578B"/>
                </a:solidFill>
              </a:rPr>
              <a:t> pada proses </a:t>
            </a:r>
            <a:r>
              <a:rPr lang="en-US" sz="1200" err="1">
                <a:solidFill>
                  <a:srgbClr val="2C578B"/>
                </a:solidFill>
              </a:rPr>
              <a:t>bisnis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berdasarkan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ruang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lingkup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implementasi</a:t>
            </a:r>
            <a:r>
              <a:rPr lang="en-US" sz="1200">
                <a:solidFill>
                  <a:srgbClr val="2C578B"/>
                </a:solidFill>
              </a:rPr>
              <a:t> ISO agar </a:t>
            </a:r>
            <a:r>
              <a:rPr lang="en-US" sz="1200" err="1">
                <a:solidFill>
                  <a:srgbClr val="2C578B"/>
                </a:solidFill>
              </a:rPr>
              <a:t>dapat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dikelola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dengan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baik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untuk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menunjang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tercapainya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tujuan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organisasi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secara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keseluruhan</a:t>
            </a:r>
            <a:r>
              <a:rPr lang="en-US" sz="1200">
                <a:solidFill>
                  <a:srgbClr val="2C578B"/>
                </a:solidFill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B12E02B-7D42-684E-DBDB-0AB80A946C82}"/>
              </a:ext>
            </a:extLst>
          </p:cNvPr>
          <p:cNvSpPr txBox="1"/>
          <p:nvPr/>
        </p:nvSpPr>
        <p:spPr>
          <a:xfrm>
            <a:off x="7646091" y="3804683"/>
            <a:ext cx="1396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>
                <a:solidFill>
                  <a:srgbClr val="2C578B"/>
                </a:solidFill>
              </a:rPr>
              <a:t>Implementasi</a:t>
            </a:r>
            <a:r>
              <a:rPr lang="en-US" sz="1200">
                <a:solidFill>
                  <a:srgbClr val="2C578B"/>
                </a:solidFill>
              </a:rPr>
              <a:t> dan </a:t>
            </a:r>
            <a:r>
              <a:rPr lang="en-US" sz="1200" err="1">
                <a:solidFill>
                  <a:srgbClr val="2C578B"/>
                </a:solidFill>
              </a:rPr>
              <a:t>pengoperasion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seluruh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kebijakan</a:t>
            </a:r>
            <a:r>
              <a:rPr lang="en-US" sz="1200">
                <a:solidFill>
                  <a:srgbClr val="2C578B"/>
                </a:solidFill>
              </a:rPr>
              <a:t>, </a:t>
            </a:r>
            <a:r>
              <a:rPr lang="en-US" sz="1200" err="1">
                <a:solidFill>
                  <a:srgbClr val="2C578B"/>
                </a:solidFill>
              </a:rPr>
              <a:t>kontrol</a:t>
            </a:r>
            <a:r>
              <a:rPr lang="en-US" sz="1200">
                <a:solidFill>
                  <a:srgbClr val="2C578B"/>
                </a:solidFill>
              </a:rPr>
              <a:t>, proses, dan </a:t>
            </a:r>
            <a:r>
              <a:rPr lang="en-US" sz="1200" err="1">
                <a:solidFill>
                  <a:srgbClr val="2C578B"/>
                </a:solidFill>
              </a:rPr>
              <a:t>prosedur</a:t>
            </a:r>
            <a:r>
              <a:rPr lang="en-US" sz="1200">
                <a:solidFill>
                  <a:srgbClr val="2C578B"/>
                </a:solidFill>
              </a:rPr>
              <a:t>.</a:t>
            </a:r>
            <a:endParaRPr lang="en-US" sz="1200" b="1">
              <a:solidFill>
                <a:srgbClr val="2C578B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4117355-6C83-84DB-1629-7D69DA54479D}"/>
              </a:ext>
            </a:extLst>
          </p:cNvPr>
          <p:cNvSpPr txBox="1"/>
          <p:nvPr/>
        </p:nvSpPr>
        <p:spPr>
          <a:xfrm>
            <a:off x="9078984" y="3804683"/>
            <a:ext cx="13968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>
                <a:solidFill>
                  <a:srgbClr val="2C578B"/>
                </a:solidFill>
              </a:rPr>
              <a:t>Menilai</a:t>
            </a:r>
            <a:r>
              <a:rPr lang="en-US" sz="1200">
                <a:solidFill>
                  <a:srgbClr val="2C578B"/>
                </a:solidFill>
              </a:rPr>
              <a:t> dan, </a:t>
            </a:r>
            <a:r>
              <a:rPr lang="en-US" sz="1200" err="1">
                <a:solidFill>
                  <a:srgbClr val="2C578B"/>
                </a:solidFill>
              </a:rPr>
              <a:t>mengukur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kinerja</a:t>
            </a:r>
            <a:r>
              <a:rPr lang="en-US" sz="1200">
                <a:solidFill>
                  <a:srgbClr val="2C578B"/>
                </a:solidFill>
              </a:rPr>
              <a:t> proses </a:t>
            </a:r>
            <a:r>
              <a:rPr lang="en-US" sz="1200" err="1">
                <a:solidFill>
                  <a:srgbClr val="2C578B"/>
                </a:solidFill>
              </a:rPr>
              <a:t>terhadap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kebijakan</a:t>
            </a:r>
            <a:r>
              <a:rPr lang="en-US" sz="1200">
                <a:solidFill>
                  <a:srgbClr val="2C578B"/>
                </a:solidFill>
              </a:rPr>
              <a:t>, </a:t>
            </a:r>
            <a:r>
              <a:rPr lang="en-US" sz="1200" err="1">
                <a:solidFill>
                  <a:srgbClr val="2C578B"/>
                </a:solidFill>
              </a:rPr>
              <a:t>tujuan</a:t>
            </a:r>
            <a:r>
              <a:rPr lang="en-US" sz="1200">
                <a:solidFill>
                  <a:srgbClr val="2C578B"/>
                </a:solidFill>
              </a:rPr>
              <a:t>, dan </a:t>
            </a:r>
            <a:r>
              <a:rPr lang="en-US" sz="1200" err="1">
                <a:solidFill>
                  <a:srgbClr val="2C578B"/>
                </a:solidFill>
              </a:rPr>
              <a:t>pengalaman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praktis</a:t>
            </a:r>
            <a:r>
              <a:rPr lang="en-US" sz="1200">
                <a:solidFill>
                  <a:srgbClr val="2C578B"/>
                </a:solidFill>
              </a:rPr>
              <a:t> system </a:t>
            </a:r>
            <a:r>
              <a:rPr lang="en-US" sz="1200" err="1">
                <a:solidFill>
                  <a:srgbClr val="2C578B"/>
                </a:solidFill>
              </a:rPr>
              <a:t>manajemen</a:t>
            </a:r>
            <a:r>
              <a:rPr lang="en-US" sz="1200">
                <a:solidFill>
                  <a:srgbClr val="2C578B"/>
                </a:solidFill>
              </a:rPr>
              <a:t> dan </a:t>
            </a:r>
            <a:r>
              <a:rPr lang="en-US" sz="1200" err="1">
                <a:solidFill>
                  <a:srgbClr val="2C578B"/>
                </a:solidFill>
              </a:rPr>
              <a:t>melaporkan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hasilnya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kepada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manajemen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untuk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ditinjau</a:t>
            </a:r>
            <a:r>
              <a:rPr lang="en-US" sz="1200">
                <a:solidFill>
                  <a:srgbClr val="2C578B"/>
                </a:solidFill>
              </a:rPr>
              <a:t>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0EE627F-83C6-A534-9011-0CD0099F0467}"/>
              </a:ext>
            </a:extLst>
          </p:cNvPr>
          <p:cNvSpPr txBox="1"/>
          <p:nvPr/>
        </p:nvSpPr>
        <p:spPr>
          <a:xfrm>
            <a:off x="10514715" y="3804683"/>
            <a:ext cx="1396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err="1">
                <a:solidFill>
                  <a:srgbClr val="2C578B"/>
                </a:solidFill>
              </a:rPr>
              <a:t>Melakukan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tindakan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korektif</a:t>
            </a:r>
            <a:r>
              <a:rPr lang="en-US" sz="1200">
                <a:solidFill>
                  <a:srgbClr val="2C578B"/>
                </a:solidFill>
              </a:rPr>
              <a:t> dan </a:t>
            </a:r>
            <a:r>
              <a:rPr lang="en-US" sz="1200" err="1">
                <a:solidFill>
                  <a:srgbClr val="2C578B"/>
                </a:solidFill>
              </a:rPr>
              <a:t>preventif</a:t>
            </a:r>
            <a:r>
              <a:rPr lang="en-US" sz="1200">
                <a:solidFill>
                  <a:srgbClr val="2C578B"/>
                </a:solidFill>
              </a:rPr>
              <a:t>, </a:t>
            </a:r>
            <a:r>
              <a:rPr lang="en-US" sz="1200" err="1">
                <a:solidFill>
                  <a:srgbClr val="2C578B"/>
                </a:solidFill>
              </a:rPr>
              <a:t>berdasarkan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implementasi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sistem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manajemen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untuk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mencapai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peningkatam</a:t>
            </a:r>
            <a:r>
              <a:rPr lang="en-US" sz="1200">
                <a:solidFill>
                  <a:srgbClr val="2C578B"/>
                </a:solidFill>
              </a:rPr>
              <a:t> </a:t>
            </a:r>
            <a:r>
              <a:rPr lang="en-US" sz="1200" err="1">
                <a:solidFill>
                  <a:srgbClr val="2C578B"/>
                </a:solidFill>
              </a:rPr>
              <a:t>berkelanjutan</a:t>
            </a:r>
            <a:r>
              <a:rPr lang="en-US" sz="1200">
                <a:solidFill>
                  <a:srgbClr val="2C578B"/>
                </a:solidFill>
              </a:rPr>
              <a:t>.</a:t>
            </a:r>
          </a:p>
        </p:txBody>
      </p:sp>
      <p:sp>
        <p:nvSpPr>
          <p:cNvPr id="90" name="Arrow: Pentagon 89">
            <a:extLst>
              <a:ext uri="{FF2B5EF4-FFF2-40B4-BE49-F238E27FC236}">
                <a16:creationId xmlns:a16="http://schemas.microsoft.com/office/drawing/2014/main" id="{310393B1-70BE-33E3-9897-C234A35C46FF}"/>
              </a:ext>
            </a:extLst>
          </p:cNvPr>
          <p:cNvSpPr/>
          <p:nvPr/>
        </p:nvSpPr>
        <p:spPr>
          <a:xfrm>
            <a:off x="1906954" y="5953125"/>
            <a:ext cx="5699261" cy="468000"/>
          </a:xfrm>
          <a:prstGeom prst="homePlate">
            <a:avLst/>
          </a:prstGeom>
          <a:gradFill flip="none" rotWithShape="1">
            <a:gsLst>
              <a:gs pos="0">
                <a:srgbClr val="5E3F89"/>
              </a:gs>
              <a:gs pos="30000">
                <a:srgbClr val="484A8A"/>
              </a:gs>
              <a:gs pos="70000">
                <a:srgbClr val="2C578B"/>
              </a:gs>
              <a:gs pos="100000">
                <a:srgbClr val="17678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PLAN</a:t>
            </a:r>
            <a:endParaRPr lang="en-ID" b="1"/>
          </a:p>
        </p:txBody>
      </p:sp>
      <p:sp>
        <p:nvSpPr>
          <p:cNvPr id="91" name="Arrow: Chevron 90">
            <a:extLst>
              <a:ext uri="{FF2B5EF4-FFF2-40B4-BE49-F238E27FC236}">
                <a16:creationId xmlns:a16="http://schemas.microsoft.com/office/drawing/2014/main" id="{BFE0E2EB-5D66-7057-3AC2-282B65A52AC2}"/>
              </a:ext>
            </a:extLst>
          </p:cNvPr>
          <p:cNvSpPr/>
          <p:nvPr/>
        </p:nvSpPr>
        <p:spPr>
          <a:xfrm>
            <a:off x="7642309" y="5953125"/>
            <a:ext cx="1394910" cy="468000"/>
          </a:xfrm>
          <a:prstGeom prst="chevron">
            <a:avLst/>
          </a:prstGeom>
          <a:solidFill>
            <a:srgbClr val="6F37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DO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5E456930-DD38-F663-0BB3-4BD7136FE283}"/>
              </a:ext>
            </a:extLst>
          </p:cNvPr>
          <p:cNvSpPr/>
          <p:nvPr/>
        </p:nvSpPr>
        <p:spPr>
          <a:xfrm>
            <a:off x="9080875" y="5953125"/>
            <a:ext cx="1394909" cy="468000"/>
          </a:xfrm>
          <a:prstGeom prst="chevron">
            <a:avLst/>
          </a:prstGeom>
          <a:solidFill>
            <a:srgbClr val="7B31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CHECK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3" name="Arrow: Chevron 92">
            <a:extLst>
              <a:ext uri="{FF2B5EF4-FFF2-40B4-BE49-F238E27FC236}">
                <a16:creationId xmlns:a16="http://schemas.microsoft.com/office/drawing/2014/main" id="{4B8A93B3-B91A-CAAC-483B-A50BF1005536}"/>
              </a:ext>
            </a:extLst>
          </p:cNvPr>
          <p:cNvSpPr/>
          <p:nvPr/>
        </p:nvSpPr>
        <p:spPr>
          <a:xfrm>
            <a:off x="10514715" y="5953125"/>
            <a:ext cx="1394909" cy="468000"/>
          </a:xfrm>
          <a:prstGeom prst="chevron">
            <a:avLst/>
          </a:prstGeom>
          <a:solidFill>
            <a:srgbClr val="F07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ACT</a:t>
            </a:r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4" name="Arrow: Chevron 93">
            <a:extLst>
              <a:ext uri="{FF2B5EF4-FFF2-40B4-BE49-F238E27FC236}">
                <a16:creationId xmlns:a16="http://schemas.microsoft.com/office/drawing/2014/main" id="{620BA6C9-0FEB-8135-B4B1-697C4D8EF58A}"/>
              </a:ext>
            </a:extLst>
          </p:cNvPr>
          <p:cNvSpPr/>
          <p:nvPr/>
        </p:nvSpPr>
        <p:spPr>
          <a:xfrm>
            <a:off x="7422109" y="5953125"/>
            <a:ext cx="288000" cy="468000"/>
          </a:xfrm>
          <a:prstGeom prst="chevron">
            <a:avLst>
              <a:gd name="adj" fmla="val 83073"/>
            </a:avLst>
          </a:prstGeom>
          <a:solidFill>
            <a:srgbClr val="6F37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5" name="Arrow: Chevron 94">
            <a:extLst>
              <a:ext uri="{FF2B5EF4-FFF2-40B4-BE49-F238E27FC236}">
                <a16:creationId xmlns:a16="http://schemas.microsoft.com/office/drawing/2014/main" id="{67906375-9EEC-C0F5-5D93-3D93AD0E89A3}"/>
              </a:ext>
            </a:extLst>
          </p:cNvPr>
          <p:cNvSpPr/>
          <p:nvPr/>
        </p:nvSpPr>
        <p:spPr>
          <a:xfrm>
            <a:off x="8850859" y="5953125"/>
            <a:ext cx="288000" cy="468000"/>
          </a:xfrm>
          <a:prstGeom prst="chevron">
            <a:avLst>
              <a:gd name="adj" fmla="val 83073"/>
            </a:avLst>
          </a:prstGeom>
          <a:solidFill>
            <a:srgbClr val="6F37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6" name="Arrow: Chevron 95">
            <a:extLst>
              <a:ext uri="{FF2B5EF4-FFF2-40B4-BE49-F238E27FC236}">
                <a16:creationId xmlns:a16="http://schemas.microsoft.com/office/drawing/2014/main" id="{7D1F1310-7335-D079-DC8D-4E2FDD3E6B38}"/>
              </a:ext>
            </a:extLst>
          </p:cNvPr>
          <p:cNvSpPr/>
          <p:nvPr/>
        </p:nvSpPr>
        <p:spPr>
          <a:xfrm>
            <a:off x="10291551" y="5953125"/>
            <a:ext cx="288000" cy="468000"/>
          </a:xfrm>
          <a:prstGeom prst="chevron">
            <a:avLst>
              <a:gd name="adj" fmla="val 83073"/>
            </a:avLst>
          </a:prstGeom>
          <a:solidFill>
            <a:srgbClr val="6F37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>
              <a:solidFill>
                <a:schemeClr val="bg1"/>
              </a:solidFill>
            </a:endParaRPr>
          </a:p>
        </p:txBody>
      </p:sp>
      <p:sp>
        <p:nvSpPr>
          <p:cNvPr id="97" name="Arrow: Chevron 96">
            <a:extLst>
              <a:ext uri="{FF2B5EF4-FFF2-40B4-BE49-F238E27FC236}">
                <a16:creationId xmlns:a16="http://schemas.microsoft.com/office/drawing/2014/main" id="{580DF12A-DA62-D421-5C35-233F767F71CD}"/>
              </a:ext>
            </a:extLst>
          </p:cNvPr>
          <p:cNvSpPr/>
          <p:nvPr/>
        </p:nvSpPr>
        <p:spPr>
          <a:xfrm>
            <a:off x="11728355" y="5953125"/>
            <a:ext cx="288000" cy="468000"/>
          </a:xfrm>
          <a:prstGeom prst="chevron">
            <a:avLst>
              <a:gd name="adj" fmla="val 83073"/>
            </a:avLst>
          </a:prstGeom>
          <a:solidFill>
            <a:srgbClr val="F07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78279" y="0"/>
            <a:ext cx="6589921" cy="6857991"/>
          </a:xfrm>
          <a:custGeom>
            <a:avLst/>
            <a:gdLst/>
            <a:ahLst/>
            <a:cxnLst/>
            <a:rect l="l" t="t" r="r" b="b"/>
            <a:pathLst>
              <a:path w="6589921" h="7413661">
                <a:moveTo>
                  <a:pt x="0" y="0"/>
                </a:moveTo>
                <a:lnTo>
                  <a:pt x="6589921" y="0"/>
                </a:lnTo>
                <a:lnTo>
                  <a:pt x="6589921" y="7413660"/>
                </a:lnTo>
                <a:lnTo>
                  <a:pt x="0" y="74136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-63446"/>
            <a:ext cx="6222997" cy="6921436"/>
          </a:xfrm>
          <a:custGeom>
            <a:avLst/>
            <a:gdLst/>
            <a:ahLst/>
            <a:cxnLst/>
            <a:rect l="l" t="t" r="r" b="b"/>
            <a:pathLst>
              <a:path w="6222997" h="6921436">
                <a:moveTo>
                  <a:pt x="0" y="0"/>
                </a:moveTo>
                <a:lnTo>
                  <a:pt x="6222997" y="0"/>
                </a:lnTo>
                <a:lnTo>
                  <a:pt x="6222997" y="6921436"/>
                </a:lnTo>
                <a:lnTo>
                  <a:pt x="0" y="6921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63503" y="0"/>
            <a:ext cx="6159503" cy="6858000"/>
            <a:chOff x="0" y="0"/>
            <a:chExt cx="8212671" cy="914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212671" cy="9144038"/>
            </a:xfrm>
            <a:custGeom>
              <a:avLst/>
              <a:gdLst/>
              <a:ahLst/>
              <a:cxnLst/>
              <a:rect l="l" t="t" r="r" b="b"/>
              <a:pathLst>
                <a:path w="8212671" h="9144038">
                  <a:moveTo>
                    <a:pt x="0" y="0"/>
                  </a:moveTo>
                  <a:lnTo>
                    <a:pt x="8212671" y="0"/>
                  </a:lnTo>
                  <a:lnTo>
                    <a:pt x="8212671" y="9144038"/>
                  </a:lnTo>
                  <a:lnTo>
                    <a:pt x="0" y="9144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56" r="-235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283452" y="1903295"/>
            <a:ext cx="4501591" cy="1037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9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3</a:t>
            </a:r>
          </a:p>
          <a:p>
            <a:pPr algn="l">
              <a:lnSpc>
                <a:spcPts val="4069"/>
              </a:lnSpc>
            </a:pPr>
            <a:r>
              <a:rPr lang="en-US" sz="3204" b="1" spc="-48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C103B-4DEB-ED60-57B6-C31D8F3B0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7676FF1A-F588-8C45-425B-4B776332AEE7}"/>
              </a:ext>
            </a:extLst>
          </p:cNvPr>
          <p:cNvSpPr/>
          <p:nvPr/>
        </p:nvSpPr>
        <p:spPr>
          <a:xfrm>
            <a:off x="689381" y="3377060"/>
            <a:ext cx="5311016" cy="1880740"/>
          </a:xfrm>
          <a:custGeom>
            <a:avLst/>
            <a:gdLst/>
            <a:ahLst/>
            <a:cxnLst/>
            <a:rect l="l" t="t" r="r" b="b"/>
            <a:pathLst>
              <a:path w="5311016" h="1880740">
                <a:moveTo>
                  <a:pt x="0" y="0"/>
                </a:moveTo>
                <a:lnTo>
                  <a:pt x="5311017" y="0"/>
                </a:lnTo>
                <a:lnTo>
                  <a:pt x="5311017" y="1880740"/>
                </a:lnTo>
                <a:lnTo>
                  <a:pt x="0" y="1880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74B294C-0EE8-9FA1-DB49-0E904CF42E76}"/>
              </a:ext>
            </a:extLst>
          </p:cNvPr>
          <p:cNvSpPr/>
          <p:nvPr/>
        </p:nvSpPr>
        <p:spPr>
          <a:xfrm>
            <a:off x="689381" y="1253995"/>
            <a:ext cx="5311016" cy="1880740"/>
          </a:xfrm>
          <a:custGeom>
            <a:avLst/>
            <a:gdLst/>
            <a:ahLst/>
            <a:cxnLst/>
            <a:rect l="l" t="t" r="r" b="b"/>
            <a:pathLst>
              <a:path w="5311016" h="1880740">
                <a:moveTo>
                  <a:pt x="0" y="0"/>
                </a:moveTo>
                <a:lnTo>
                  <a:pt x="5311017" y="0"/>
                </a:lnTo>
                <a:lnTo>
                  <a:pt x="5311017" y="1880740"/>
                </a:lnTo>
                <a:lnTo>
                  <a:pt x="0" y="1880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9147F1B-E961-DB09-7C75-16B017E030BF}"/>
              </a:ext>
            </a:extLst>
          </p:cNvPr>
          <p:cNvSpPr/>
          <p:nvPr/>
        </p:nvSpPr>
        <p:spPr>
          <a:xfrm>
            <a:off x="6212843" y="1253995"/>
            <a:ext cx="5311016" cy="1880740"/>
          </a:xfrm>
          <a:custGeom>
            <a:avLst/>
            <a:gdLst/>
            <a:ahLst/>
            <a:cxnLst/>
            <a:rect l="l" t="t" r="r" b="b"/>
            <a:pathLst>
              <a:path w="5311016" h="1880740">
                <a:moveTo>
                  <a:pt x="0" y="0"/>
                </a:moveTo>
                <a:lnTo>
                  <a:pt x="5311016" y="0"/>
                </a:lnTo>
                <a:lnTo>
                  <a:pt x="5311016" y="1880740"/>
                </a:lnTo>
                <a:lnTo>
                  <a:pt x="0" y="1880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C2E44A-45BE-440B-388A-55DB18011AF8}"/>
              </a:ext>
            </a:extLst>
          </p:cNvPr>
          <p:cNvSpPr/>
          <p:nvPr/>
        </p:nvSpPr>
        <p:spPr>
          <a:xfrm>
            <a:off x="6212843" y="3377060"/>
            <a:ext cx="5289804" cy="1880740"/>
          </a:xfrm>
          <a:custGeom>
            <a:avLst/>
            <a:gdLst/>
            <a:ahLst/>
            <a:cxnLst/>
            <a:rect l="l" t="t" r="r" b="b"/>
            <a:pathLst>
              <a:path w="5289804" h="1880740">
                <a:moveTo>
                  <a:pt x="0" y="0"/>
                </a:moveTo>
                <a:lnTo>
                  <a:pt x="5289804" y="0"/>
                </a:lnTo>
                <a:lnTo>
                  <a:pt x="5289804" y="1880740"/>
                </a:lnTo>
                <a:lnTo>
                  <a:pt x="0" y="1880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20DB4-DC20-9C53-8D2F-4CC7280A076B}"/>
              </a:ext>
            </a:extLst>
          </p:cNvPr>
          <p:cNvSpPr txBox="1"/>
          <p:nvPr/>
        </p:nvSpPr>
        <p:spPr>
          <a:xfrm>
            <a:off x="609600" y="203596"/>
            <a:ext cx="3969915" cy="736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 algn="ctr">
              <a:lnSpc>
                <a:spcPts val="2523"/>
              </a:lnSpc>
            </a:pPr>
            <a:r>
              <a:rPr lang="en-US" sz="1802" b="1" spc="-2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</a:t>
            </a:r>
            <a:r>
              <a:rPr lang="en-US" sz="1802" b="1" spc="-2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1802" b="1" spc="-2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CONTEXT</a:t>
            </a:r>
            <a:r>
              <a:rPr lang="en-US" sz="1802" b="1" spc="-2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1802" b="1" spc="-2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OF</a:t>
            </a:r>
            <a:r>
              <a:rPr lang="en-US" sz="1802" b="1" spc="-2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1802" b="1" spc="-2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THE</a:t>
            </a:r>
            <a:r>
              <a:rPr lang="en-US" sz="1802" b="1" spc="-2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1802" b="1" spc="-27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E64B8A-1FC6-3F32-E7E2-A82414410D43}"/>
              </a:ext>
            </a:extLst>
          </p:cNvPr>
          <p:cNvSpPr txBox="1"/>
          <p:nvPr/>
        </p:nvSpPr>
        <p:spPr>
          <a:xfrm>
            <a:off x="4281221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F7FCE3-D83F-FFA0-F5E4-7D3A89C49451}"/>
              </a:ext>
            </a:extLst>
          </p:cNvPr>
          <p:cNvSpPr txBox="1"/>
          <p:nvPr/>
        </p:nvSpPr>
        <p:spPr>
          <a:xfrm>
            <a:off x="935736" y="3440440"/>
            <a:ext cx="4514078" cy="25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-1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4.2 </a:t>
            </a:r>
            <a:r>
              <a:rPr lang="en-US" sz="1500" b="1" i="1" spc="-10" dirty="0">
                <a:solidFill>
                  <a:srgbClr val="FFFFFF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Understanding the needs and expectations of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ECFC15-A650-235C-014E-BBD38E38B46E}"/>
              </a:ext>
            </a:extLst>
          </p:cNvPr>
          <p:cNvSpPr txBox="1"/>
          <p:nvPr/>
        </p:nvSpPr>
        <p:spPr>
          <a:xfrm>
            <a:off x="1292609" y="3669040"/>
            <a:ext cx="1584598" cy="263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i="1" spc="-10">
                <a:solidFill>
                  <a:srgbClr val="FFFFFF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interested parties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95A7F5-9F6B-1F7B-4E09-7C5C1F3C9D9E}"/>
              </a:ext>
            </a:extLst>
          </p:cNvPr>
          <p:cNvSpPr txBox="1"/>
          <p:nvPr/>
        </p:nvSpPr>
        <p:spPr>
          <a:xfrm>
            <a:off x="935736" y="1316869"/>
            <a:ext cx="4672051" cy="25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-1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4.1    </a:t>
            </a:r>
            <a:r>
              <a:rPr lang="en-US" sz="1500" b="1" i="1" spc="-10" dirty="0">
                <a:solidFill>
                  <a:srgbClr val="FFFFFF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Understanding the organization and its context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84E2C9-0051-054A-4783-AA449E020766}"/>
              </a:ext>
            </a:extLst>
          </p:cNvPr>
          <p:cNvSpPr txBox="1"/>
          <p:nvPr/>
        </p:nvSpPr>
        <p:spPr>
          <a:xfrm>
            <a:off x="6368539" y="3440440"/>
            <a:ext cx="3824992" cy="25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-1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4.4 </a:t>
            </a:r>
            <a:r>
              <a:rPr lang="en-US" sz="1500" b="1" i="1" spc="-10" dirty="0">
                <a:solidFill>
                  <a:srgbClr val="FFFFFF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Management System and its processes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C3D57F-0DBC-D84B-E964-2674D7DBB341}"/>
              </a:ext>
            </a:extLst>
          </p:cNvPr>
          <p:cNvSpPr txBox="1"/>
          <p:nvPr/>
        </p:nvSpPr>
        <p:spPr>
          <a:xfrm>
            <a:off x="6368539" y="1316869"/>
            <a:ext cx="4915071" cy="25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-1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4.3   </a:t>
            </a:r>
            <a:r>
              <a:rPr lang="en-US" sz="1500" b="1" i="1" spc="-10" dirty="0">
                <a:solidFill>
                  <a:srgbClr val="FFFFFF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Determining the scope of the management system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847614-A7D9-1852-DACE-CF1414979216}"/>
              </a:ext>
            </a:extLst>
          </p:cNvPr>
          <p:cNvSpPr txBox="1"/>
          <p:nvPr/>
        </p:nvSpPr>
        <p:spPr>
          <a:xfrm>
            <a:off x="1990601" y="4069156"/>
            <a:ext cx="3757603" cy="40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Organisasi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harus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menentukan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:</a:t>
            </a:r>
          </a:p>
          <a:p>
            <a:pPr algn="l">
              <a:lnSpc>
                <a:spcPts val="1560"/>
              </a:lnSpc>
            </a:pP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a) 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pihak-pihak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yang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berkepentingan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yang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relevan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A0C9BA-2ACA-E5B6-CFC5-F1540A594C6C}"/>
              </a:ext>
            </a:extLst>
          </p:cNvPr>
          <p:cNvSpPr txBox="1"/>
          <p:nvPr/>
        </p:nvSpPr>
        <p:spPr>
          <a:xfrm>
            <a:off x="2219201" y="4436821"/>
            <a:ext cx="2024996" cy="23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4"/>
              </a:lnSpc>
            </a:pPr>
            <a:r>
              <a:rPr lang="en-US" sz="1296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dengan sistem manajemen,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AD8D09-E038-D47B-97F0-AA36FCF8ACD6}"/>
              </a:ext>
            </a:extLst>
          </p:cNvPr>
          <p:cNvSpPr txBox="1"/>
          <p:nvPr/>
        </p:nvSpPr>
        <p:spPr>
          <a:xfrm>
            <a:off x="1990601" y="4635198"/>
            <a:ext cx="3788616" cy="2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4"/>
              </a:lnSpc>
            </a:pP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b)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persyaratan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pihak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berkepentingan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yang </a:t>
            </a:r>
            <a:r>
              <a:rPr lang="en-US" sz="1296" spc="-27" dirty="0" err="1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relevan</a:t>
            </a:r>
            <a:r>
              <a:rPr lang="en-US" sz="1296" spc="-27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C0A3F0-1600-7F80-5661-2EBDE1AB2C33}"/>
              </a:ext>
            </a:extLst>
          </p:cNvPr>
          <p:cNvSpPr txBox="1"/>
          <p:nvPr/>
        </p:nvSpPr>
        <p:spPr>
          <a:xfrm>
            <a:off x="2219201" y="4833318"/>
            <a:ext cx="1988420" cy="23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4"/>
              </a:lnSpc>
            </a:pPr>
            <a:r>
              <a:rPr lang="en-US" sz="1296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dengan sistem manajemen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69E745-7D88-7DE6-9829-9460BA73BE07}"/>
              </a:ext>
            </a:extLst>
          </p:cNvPr>
          <p:cNvSpPr txBox="1"/>
          <p:nvPr/>
        </p:nvSpPr>
        <p:spPr>
          <a:xfrm>
            <a:off x="1990601" y="1770964"/>
            <a:ext cx="3919947" cy="995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lang="en-US" sz="1296" spc="-2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Organisasi harus menentukan </a:t>
            </a:r>
            <a:r>
              <a:rPr lang="en-US" sz="1296" b="1" spc="-25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isu-isu eksternal dan internal </a:t>
            </a:r>
            <a:r>
              <a:rPr lang="en-US" sz="1296" spc="-2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yang relevan dengan tujuan dan arah strategisnya dan yang mempengaruhi kemampuannya untuk mencapai hasil yang diharapkan dari sistem manajemen.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8EF2D7-31B3-71E9-05C8-893AAF87CCAC}"/>
              </a:ext>
            </a:extLst>
          </p:cNvPr>
          <p:cNvSpPr txBox="1"/>
          <p:nvPr/>
        </p:nvSpPr>
        <p:spPr>
          <a:xfrm>
            <a:off x="8480231" y="3906774"/>
            <a:ext cx="46082" cy="23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298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4A7F26-05CD-5D29-AC11-DDFC46962FEF}"/>
              </a:ext>
            </a:extLst>
          </p:cNvPr>
          <p:cNvSpPr txBox="1"/>
          <p:nvPr/>
        </p:nvSpPr>
        <p:spPr>
          <a:xfrm>
            <a:off x="7722365" y="4134050"/>
            <a:ext cx="3445145" cy="599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lang="en-US" sz="1296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memelihara, dan terus meningkatkan sistem manajemen, termasuk proses yang diperlukan dan interaksinya, sesuai dengan persyaratan.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D6A440-8184-8BAB-0D7D-193FE15FC95D}"/>
              </a:ext>
            </a:extLst>
          </p:cNvPr>
          <p:cNvSpPr txBox="1"/>
          <p:nvPr/>
        </p:nvSpPr>
        <p:spPr>
          <a:xfrm>
            <a:off x="7667501" y="1770964"/>
            <a:ext cx="3704358" cy="995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lang="en-US" sz="1296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Organisasi harus menentukan batas-batas dan penerapan sistem manajemen untuk menetapkan ruang lingkup. Ruang lingkup sistem manajemen organisasi harus tersedia, dipelihara, dan menyatakan jenis produk dan jasa yang tercakup.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578B12-C04F-1E1A-7545-29C4002CB637}"/>
              </a:ext>
            </a:extLst>
          </p:cNvPr>
          <p:cNvSpPr txBox="1"/>
          <p:nvPr/>
        </p:nvSpPr>
        <p:spPr>
          <a:xfrm>
            <a:off x="7722365" y="3906774"/>
            <a:ext cx="3230851" cy="23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298" spc="-27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Organisasi harus menetapkan, menerapkan,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659ABF3B-D8C9-9713-2F2B-CF21E5CB04B4}"/>
              </a:ext>
            </a:extLst>
          </p:cNvPr>
          <p:cNvSpPr/>
          <p:nvPr/>
        </p:nvSpPr>
        <p:spPr>
          <a:xfrm>
            <a:off x="8212966" y="107758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Siapa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(stakeholder</a:t>
            </a:r>
            <a:r>
              <a:rPr lang="en-US" dirty="0">
                <a:solidFill>
                  <a:schemeClr val="bg1"/>
                </a:solidFill>
              </a:rPr>
              <a:t>), </a:t>
            </a:r>
            <a:r>
              <a:rPr lang="en-US" dirty="0" err="1">
                <a:solidFill>
                  <a:schemeClr val="bg1"/>
                </a:solidFill>
              </a:rPr>
              <a:t>apa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dirty="0" err="1">
                <a:solidFill>
                  <a:schemeClr val="bg1"/>
                </a:solidFill>
              </a:rPr>
              <a:t>kebutuhan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harapan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r>
              <a:rPr lang="en-US" dirty="0">
                <a:solidFill>
                  <a:schemeClr val="bg1"/>
                </a:solidFill>
              </a:rPr>
              <a:t> dan  </a:t>
            </a:r>
            <a:r>
              <a:rPr lang="en-US" dirty="0" err="1">
                <a:solidFill>
                  <a:schemeClr val="bg1"/>
                </a:solidFill>
              </a:rPr>
              <a:t>apa</a:t>
            </a:r>
            <a:r>
              <a:rPr lang="en-US" dirty="0">
                <a:solidFill>
                  <a:schemeClr val="bg1"/>
                </a:solidFill>
              </a:rPr>
              <a:t> proses </a:t>
            </a:r>
            <a:r>
              <a:rPr lang="en-US" dirty="0" err="1">
                <a:solidFill>
                  <a:schemeClr val="bg1"/>
                </a:solidFill>
              </a:rPr>
              <a:t>bisnis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utama</a:t>
            </a:r>
            <a:r>
              <a:rPr lang="en-US" dirty="0">
                <a:solidFill>
                  <a:schemeClr val="bg1"/>
                </a:solidFill>
              </a:rPr>
              <a:t> RSAW? 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3E1F43-8146-DFB6-EF2E-572A89F41F67}"/>
              </a:ext>
            </a:extLst>
          </p:cNvPr>
          <p:cNvSpPr txBox="1"/>
          <p:nvPr/>
        </p:nvSpPr>
        <p:spPr>
          <a:xfrm>
            <a:off x="1292609" y="5257800"/>
            <a:ext cx="93946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err="1"/>
              <a:t>Klausul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mutu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 err="1"/>
              <a:t>Kualitas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(</a:t>
            </a:r>
            <a:r>
              <a:rPr lang="en-ID" dirty="0" err="1"/>
              <a:t>cepat</a:t>
            </a:r>
            <a:r>
              <a:rPr lang="en-ID" dirty="0"/>
              <a:t>, </a:t>
            </a:r>
            <a:r>
              <a:rPr lang="en-ID" dirty="0" err="1"/>
              <a:t>akurat</a:t>
            </a:r>
            <a:r>
              <a:rPr lang="en-ID" dirty="0"/>
              <a:t>, </a:t>
            </a:r>
            <a:r>
              <a:rPr lang="en-ID" dirty="0" err="1"/>
              <a:t>aman</a:t>
            </a:r>
            <a:r>
              <a:rPr lang="en-ID" dirty="0"/>
              <a:t>), </a:t>
            </a:r>
            <a:r>
              <a:rPr lang="en-ID" dirty="0" err="1"/>
              <a:t>Kepatuhan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regulasi</a:t>
            </a:r>
            <a:r>
              <a:rPr lang="en-ID" dirty="0"/>
              <a:t> </a:t>
            </a:r>
            <a:r>
              <a:rPr lang="en-ID" dirty="0" err="1"/>
              <a:t>Kemenkes</a:t>
            </a:r>
            <a:r>
              <a:rPr lang="en-ID" dirty="0"/>
              <a:t> &amp; </a:t>
            </a:r>
            <a:r>
              <a:rPr lang="en-ID" dirty="0" err="1"/>
              <a:t>akreditasi</a:t>
            </a:r>
            <a:r>
              <a:rPr lang="en-ID" dirty="0"/>
              <a:t> RS, </a:t>
            </a:r>
            <a:r>
              <a:rPr lang="en-ID" dirty="0" err="1"/>
              <a:t>harapan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: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antri</a:t>
            </a:r>
            <a:r>
              <a:rPr lang="en-ID" dirty="0"/>
              <a:t> lama, diagnosis </a:t>
            </a:r>
            <a:r>
              <a:rPr lang="en-ID" dirty="0" err="1"/>
              <a:t>tepat</a:t>
            </a:r>
            <a:r>
              <a:rPr lang="en-ID" dirty="0"/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kepuasan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, mapping stakeholder (</a:t>
            </a:r>
            <a:r>
              <a:rPr lang="en-ID" dirty="0" err="1"/>
              <a:t>pasien</a:t>
            </a:r>
            <a:r>
              <a:rPr lang="en-ID" dirty="0"/>
              <a:t>, </a:t>
            </a:r>
            <a:r>
              <a:rPr lang="en-ID" dirty="0" err="1"/>
              <a:t>mitra</a:t>
            </a:r>
            <a:r>
              <a:rPr lang="en-ID" dirty="0"/>
              <a:t>, </a:t>
            </a:r>
            <a:r>
              <a:rPr lang="en-ID" dirty="0" err="1"/>
              <a:t>donatur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0963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1FE5E-6E26-EEF5-716E-8F0EAE596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94CF4E-1CC6-938E-C390-86A0AD1DBE10}"/>
              </a:ext>
            </a:extLst>
          </p:cNvPr>
          <p:cNvSpPr txBox="1"/>
          <p:nvPr/>
        </p:nvSpPr>
        <p:spPr>
          <a:xfrm>
            <a:off x="4439155" y="380352"/>
            <a:ext cx="3379441" cy="41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DB8DC7-0718-9EC7-10AD-10E8CC7B7CF5}"/>
              </a:ext>
            </a:extLst>
          </p:cNvPr>
          <p:cNvSpPr txBox="1"/>
          <p:nvPr/>
        </p:nvSpPr>
        <p:spPr>
          <a:xfrm>
            <a:off x="6560220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1BD21-C921-7FBC-5728-5F547EE3A3C9}"/>
              </a:ext>
            </a:extLst>
          </p:cNvPr>
          <p:cNvSpPr txBox="1"/>
          <p:nvPr/>
        </p:nvSpPr>
        <p:spPr>
          <a:xfrm>
            <a:off x="4817107" y="858279"/>
            <a:ext cx="2611736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ORGANIZATION CHART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7F629-9C99-3423-3901-5B7691C692B9}"/>
              </a:ext>
            </a:extLst>
          </p:cNvPr>
          <p:cNvGrpSpPr/>
          <p:nvPr/>
        </p:nvGrpSpPr>
        <p:grpSpPr>
          <a:xfrm>
            <a:off x="713624" y="937865"/>
            <a:ext cx="10764752" cy="5061856"/>
            <a:chOff x="713624" y="937865"/>
            <a:chExt cx="10764752" cy="506185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BD373C-BF69-8121-2AB5-926FC320A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3624" y="937865"/>
              <a:ext cx="10764752" cy="498227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7A1F808-FE72-8A78-8B25-9313E743290F}"/>
                </a:ext>
              </a:extLst>
            </p:cNvPr>
            <p:cNvSpPr/>
            <p:nvPr/>
          </p:nvSpPr>
          <p:spPr>
            <a:xfrm>
              <a:off x="7010400" y="5410200"/>
              <a:ext cx="2971800" cy="5895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4161357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58D42-566D-70A3-41B5-A7197BA22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5495B68A-054E-D7D7-8DD6-E1620777D042}"/>
              </a:ext>
            </a:extLst>
          </p:cNvPr>
          <p:cNvSpPr/>
          <p:nvPr/>
        </p:nvSpPr>
        <p:spPr>
          <a:xfrm>
            <a:off x="1545974" y="1219200"/>
            <a:ext cx="1977390" cy="1976123"/>
          </a:xfrm>
          <a:custGeom>
            <a:avLst/>
            <a:gdLst/>
            <a:ahLst/>
            <a:cxnLst/>
            <a:rect l="l" t="t" r="r" b="b"/>
            <a:pathLst>
              <a:path w="1977390" h="1976123">
                <a:moveTo>
                  <a:pt x="0" y="0"/>
                </a:moveTo>
                <a:lnTo>
                  <a:pt x="1977390" y="0"/>
                </a:lnTo>
                <a:lnTo>
                  <a:pt x="1977390" y="1976123"/>
                </a:lnTo>
                <a:lnTo>
                  <a:pt x="0" y="1976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A16C264-AC12-F661-EBB4-1E87EB2C9F16}"/>
              </a:ext>
            </a:extLst>
          </p:cNvPr>
          <p:cNvSpPr/>
          <p:nvPr/>
        </p:nvSpPr>
        <p:spPr>
          <a:xfrm>
            <a:off x="5107305" y="1219200"/>
            <a:ext cx="1977390" cy="1976123"/>
          </a:xfrm>
          <a:custGeom>
            <a:avLst/>
            <a:gdLst/>
            <a:ahLst/>
            <a:cxnLst/>
            <a:rect l="l" t="t" r="r" b="b"/>
            <a:pathLst>
              <a:path w="1977390" h="1976123">
                <a:moveTo>
                  <a:pt x="0" y="0"/>
                </a:moveTo>
                <a:lnTo>
                  <a:pt x="1977390" y="0"/>
                </a:lnTo>
                <a:lnTo>
                  <a:pt x="1977390" y="1976123"/>
                </a:lnTo>
                <a:lnTo>
                  <a:pt x="0" y="1976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D20D162-1D64-7804-13D6-29BAA91FDB7D}"/>
              </a:ext>
            </a:extLst>
          </p:cNvPr>
          <p:cNvSpPr/>
          <p:nvPr/>
        </p:nvSpPr>
        <p:spPr>
          <a:xfrm>
            <a:off x="8668636" y="1219200"/>
            <a:ext cx="1977390" cy="1976123"/>
          </a:xfrm>
          <a:custGeom>
            <a:avLst/>
            <a:gdLst/>
            <a:ahLst/>
            <a:cxnLst/>
            <a:rect l="l" t="t" r="r" b="b"/>
            <a:pathLst>
              <a:path w="1977390" h="1976123">
                <a:moveTo>
                  <a:pt x="0" y="0"/>
                </a:moveTo>
                <a:lnTo>
                  <a:pt x="1977390" y="0"/>
                </a:lnTo>
                <a:lnTo>
                  <a:pt x="1977390" y="1976123"/>
                </a:lnTo>
                <a:lnTo>
                  <a:pt x="0" y="1976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D07F0-E6DB-38F5-AFDC-48DA0F1745C3}"/>
              </a:ext>
            </a:extLst>
          </p:cNvPr>
          <p:cNvSpPr txBox="1"/>
          <p:nvPr/>
        </p:nvSpPr>
        <p:spPr>
          <a:xfrm>
            <a:off x="2389632" y="2524782"/>
            <a:ext cx="294408" cy="27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-2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E7730-73F8-7BEC-6BB1-40AADA70F4CC}"/>
              </a:ext>
            </a:extLst>
          </p:cNvPr>
          <p:cNvSpPr txBox="1"/>
          <p:nvPr/>
        </p:nvSpPr>
        <p:spPr>
          <a:xfrm>
            <a:off x="5951477" y="2524782"/>
            <a:ext cx="294408" cy="27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-2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84E40-0D60-67C5-B5A9-976CD82D6FF2}"/>
              </a:ext>
            </a:extLst>
          </p:cNvPr>
          <p:cNvSpPr txBox="1"/>
          <p:nvPr/>
        </p:nvSpPr>
        <p:spPr>
          <a:xfrm>
            <a:off x="9513446" y="2524782"/>
            <a:ext cx="294408" cy="278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-22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5.3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BBE82B-C144-3B2E-A253-7029C0CB884C}"/>
              </a:ext>
            </a:extLst>
          </p:cNvPr>
          <p:cNvSpPr txBox="1"/>
          <p:nvPr/>
        </p:nvSpPr>
        <p:spPr>
          <a:xfrm>
            <a:off x="5812536" y="3315033"/>
            <a:ext cx="577691" cy="27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 spc="-11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Policy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8C3A72-DC7C-D22B-72D6-CC6D096C5423}"/>
              </a:ext>
            </a:extLst>
          </p:cNvPr>
          <p:cNvSpPr txBox="1"/>
          <p:nvPr/>
        </p:nvSpPr>
        <p:spPr>
          <a:xfrm>
            <a:off x="7876918" y="3315033"/>
            <a:ext cx="3633226" cy="27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 spc="-11">
                <a:solidFill>
                  <a:srgbClr val="000000"/>
                </a:solidFill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Roles, responsibilities and authorities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318922-3B38-C65C-9F16-32BFC2A61293}"/>
              </a:ext>
            </a:extLst>
          </p:cNvPr>
          <p:cNvSpPr txBox="1"/>
          <p:nvPr/>
        </p:nvSpPr>
        <p:spPr>
          <a:xfrm>
            <a:off x="762000" y="53904"/>
            <a:ext cx="4147317" cy="84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 </a:t>
            </a:r>
          </a:p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5. LEADERSHIP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31B2A9-30A1-0ADA-5DAC-CA7A59816ED3}"/>
              </a:ext>
            </a:extLst>
          </p:cNvPr>
          <p:cNvSpPr txBox="1"/>
          <p:nvPr/>
        </p:nvSpPr>
        <p:spPr>
          <a:xfrm>
            <a:off x="5451015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BDE433-43D8-7F97-8AB7-ACA9BE380D0F}"/>
              </a:ext>
            </a:extLst>
          </p:cNvPr>
          <p:cNvSpPr txBox="1"/>
          <p:nvPr/>
        </p:nvSpPr>
        <p:spPr>
          <a:xfrm>
            <a:off x="963660" y="3685762"/>
            <a:ext cx="3141941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Management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harus menunjukkan kepemimpinan dan komitmen sehubungan dengan sistem manajemen.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3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 Management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harus menunjukkan kepemimpinan dan komitmen sehubungan dengan </a:t>
            </a:r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customer focus.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1D7369-B587-E6C7-8D5E-0138D0EF38C1}"/>
              </a:ext>
            </a:extLst>
          </p:cNvPr>
          <p:cNvSpPr txBox="1"/>
          <p:nvPr/>
        </p:nvSpPr>
        <p:spPr>
          <a:xfrm>
            <a:off x="1065516" y="3316489"/>
            <a:ext cx="2938240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1600" b="1" i="1"/>
              <a:t>Leadership and commitment</a:t>
            </a:r>
            <a:endParaRPr lang="id-ID" sz="1600" b="1" i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E182DC-40FB-B576-ABAA-A4B4CF9C0DE5}"/>
              </a:ext>
            </a:extLst>
          </p:cNvPr>
          <p:cNvSpPr txBox="1"/>
          <p:nvPr/>
        </p:nvSpPr>
        <p:spPr>
          <a:xfrm>
            <a:off x="4525029" y="3685762"/>
            <a:ext cx="3141941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Management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menetapkan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mengkomunikasikan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Kebijakan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dalam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sistem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3C6D41-EA2F-BDFE-6ADF-02B3DEA067AC}"/>
              </a:ext>
            </a:extLst>
          </p:cNvPr>
          <p:cNvSpPr txBox="1"/>
          <p:nvPr/>
        </p:nvSpPr>
        <p:spPr>
          <a:xfrm>
            <a:off x="8086399" y="3685762"/>
            <a:ext cx="3141941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 Management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harus memastikan bahwa tanggung jawab dan wewenang untuk peran yang relevan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diberikan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 dikomunikasikan dalam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rganisasi.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C2368093-8FEE-5D5E-E9C3-58417C2182E7}"/>
              </a:ext>
            </a:extLst>
          </p:cNvPr>
          <p:cNvSpPr/>
          <p:nvPr/>
        </p:nvSpPr>
        <p:spPr>
          <a:xfrm>
            <a:off x="8212966" y="107758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Apakah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pimpinan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benar-benar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mendukung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mutu</a:t>
            </a:r>
            <a:r>
              <a:rPr lang="en-US" dirty="0">
                <a:solidFill>
                  <a:schemeClr val="bg1"/>
                </a:solidFill>
              </a:rPr>
              <a:t>? </a:t>
            </a:r>
            <a:r>
              <a:rPr lang="en-US" dirty="0" err="1">
                <a:solidFill>
                  <a:schemeClr val="bg1"/>
                </a:solidFill>
              </a:rPr>
              <a:t>Komitmen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Pimpinan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3E81C05-3AC8-C6AD-8678-1F283A975220}"/>
              </a:ext>
            </a:extLst>
          </p:cNvPr>
          <p:cNvSpPr txBox="1"/>
          <p:nvPr/>
        </p:nvSpPr>
        <p:spPr>
          <a:xfrm>
            <a:off x="1295400" y="5118663"/>
            <a:ext cx="104421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dirty="0" err="1"/>
              <a:t>Pimpinan</a:t>
            </a:r>
            <a:r>
              <a:rPr lang="en-ID" dirty="0"/>
              <a:t> </a:t>
            </a:r>
            <a:r>
              <a:rPr lang="en-ID" dirty="0" err="1"/>
              <a:t>rumah</a:t>
            </a:r>
            <a:r>
              <a:rPr lang="en-ID" dirty="0"/>
              <a:t> </a:t>
            </a:r>
            <a:r>
              <a:rPr lang="en-ID" dirty="0" err="1"/>
              <a:t>sakit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komitmen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mutu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dan </a:t>
            </a:r>
            <a:r>
              <a:rPr lang="en-ID" dirty="0" err="1"/>
              <a:t>keselamatan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prioritas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pimpinan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menentukan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arah</a:t>
            </a:r>
            <a:r>
              <a:rPr lang="en-ID" dirty="0">
                <a:sym typeface="Wingdings" panose="05000000000000000000" pitchFamily="2" charset="2"/>
              </a:rPr>
              <a:t> dan </a:t>
            </a:r>
            <a:r>
              <a:rPr lang="en-ID" dirty="0" err="1">
                <a:sym typeface="Wingdings" panose="05000000000000000000" pitchFamily="2" charset="2"/>
              </a:rPr>
              <a:t>kebijakan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endParaRPr lang="en-ID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mutu</a:t>
            </a:r>
            <a:r>
              <a:rPr lang="en-ID" dirty="0"/>
              <a:t> 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78313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7E7A8-4F14-3632-0DBD-1E71ACCB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9B6CC8A2-D5CC-2203-99A6-F2CED3E49CDA}"/>
              </a:ext>
            </a:extLst>
          </p:cNvPr>
          <p:cNvSpPr txBox="1"/>
          <p:nvPr/>
        </p:nvSpPr>
        <p:spPr>
          <a:xfrm>
            <a:off x="387709" y="168876"/>
            <a:ext cx="3379441" cy="117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6. PLANNING</a:t>
            </a:r>
          </a:p>
          <a:p>
            <a:pPr algn="ctr">
              <a:lnSpc>
                <a:spcPts val="2523"/>
              </a:lnSpc>
            </a:pPr>
            <a:endParaRPr lang="en-US" sz="1802" b="1" spc="-2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1B7CC2-082C-1BC9-92CF-D8282063B52D}"/>
              </a:ext>
            </a:extLst>
          </p:cNvPr>
          <p:cNvSpPr/>
          <p:nvPr/>
        </p:nvSpPr>
        <p:spPr>
          <a:xfrm>
            <a:off x="1887290" y="990600"/>
            <a:ext cx="1850400" cy="1849120"/>
          </a:xfrm>
          <a:prstGeom prst="ellipse">
            <a:avLst/>
          </a:prstGeom>
          <a:noFill/>
          <a:ln w="38100">
            <a:solidFill>
              <a:srgbClr val="6EC1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>
                <a:solidFill>
                  <a:srgbClr val="6EC173"/>
                </a:solidFill>
              </a:rPr>
              <a:t>6.1</a:t>
            </a:r>
            <a:endParaRPr lang="id-ID" sz="1600" b="1">
              <a:solidFill>
                <a:srgbClr val="6EC173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A2D2F-697E-DE26-7454-1A74AB8B5E05}"/>
              </a:ext>
            </a:extLst>
          </p:cNvPr>
          <p:cNvSpPr txBox="1"/>
          <p:nvPr/>
        </p:nvSpPr>
        <p:spPr>
          <a:xfrm>
            <a:off x="1561602" y="2856091"/>
            <a:ext cx="2501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0" u="none" strike="noStrike" baseline="0" dirty="0">
                <a:latin typeface="+mj-lt"/>
              </a:rPr>
              <a:t>Actions to address risks </a:t>
            </a:r>
          </a:p>
          <a:p>
            <a:pPr algn="ctr"/>
            <a:r>
              <a:rPr lang="en-US" sz="1600" b="1" i="0" u="none" strike="noStrike" baseline="0" dirty="0">
                <a:latin typeface="+mj-lt"/>
              </a:rPr>
              <a:t>and opportunities</a:t>
            </a:r>
            <a:endParaRPr lang="id-ID" sz="1600" b="1" dirty="0"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7E5117-F41B-E57B-A0E0-671D9DAAFC31}"/>
              </a:ext>
            </a:extLst>
          </p:cNvPr>
          <p:cNvSpPr txBox="1"/>
          <p:nvPr/>
        </p:nvSpPr>
        <p:spPr>
          <a:xfrm>
            <a:off x="685801" y="3429000"/>
            <a:ext cx="3825281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9070" indent="-17907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mempertimbangkan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isu</a:t>
            </a:r>
            <a:r>
              <a: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yang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disebutkan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dalam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4.1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 </a:t>
            </a:r>
            <a:r>
              <a:rPr lang="en-US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persyaratan</a:t>
            </a:r>
            <a:r>
              <a: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yang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disebutkan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dalam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4.2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menentukan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risiko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peluang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9070" indent="-17907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04C15FE-B3E9-7B29-2DFA-745573FB82C1}"/>
              </a:ext>
            </a:extLst>
          </p:cNvPr>
          <p:cNvSpPr/>
          <p:nvPr/>
        </p:nvSpPr>
        <p:spPr>
          <a:xfrm>
            <a:off x="5448659" y="990600"/>
            <a:ext cx="1850400" cy="1849120"/>
          </a:xfrm>
          <a:prstGeom prst="ellipse">
            <a:avLst/>
          </a:prstGeom>
          <a:noFill/>
          <a:ln w="38100">
            <a:solidFill>
              <a:srgbClr val="A74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>
                <a:solidFill>
                  <a:srgbClr val="A7489A"/>
                </a:solidFill>
              </a:rPr>
              <a:t>6.2</a:t>
            </a:r>
            <a:endParaRPr lang="id-ID" sz="1600" b="1">
              <a:solidFill>
                <a:srgbClr val="A7489A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B9BC15-F35F-4ED7-E997-6E0D8F39E250}"/>
              </a:ext>
            </a:extLst>
          </p:cNvPr>
          <p:cNvSpPr txBox="1"/>
          <p:nvPr/>
        </p:nvSpPr>
        <p:spPr>
          <a:xfrm>
            <a:off x="4538978" y="2856091"/>
            <a:ext cx="3825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O</a:t>
            </a:r>
            <a:r>
              <a:rPr lang="en-US" sz="1600" b="1" i="0" u="none" strike="noStrike" baseline="0" dirty="0">
                <a:latin typeface="+mj-lt"/>
              </a:rPr>
              <a:t>bjectives and planning to achieve them</a:t>
            </a:r>
            <a:endParaRPr lang="id-ID" sz="1600" b="1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6ACC81-237A-F43A-A87B-E251E7F692B5}"/>
              </a:ext>
            </a:extLst>
          </p:cNvPr>
          <p:cNvSpPr txBox="1"/>
          <p:nvPr/>
        </p:nvSpPr>
        <p:spPr>
          <a:xfrm>
            <a:off x="4648199" y="3211016"/>
            <a:ext cx="3853175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9070" indent="-17907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menetapkan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sasaran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pada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fungsi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tingkat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dan proses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relevan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yang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diperlukan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sistem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179070" indent="-17907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merencanakan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langkah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yang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dilakukan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mencapai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sasaran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yang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sudah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ditetapkan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38D8673-665A-C558-1CD7-EEBA1E263E43}"/>
              </a:ext>
            </a:extLst>
          </p:cNvPr>
          <p:cNvSpPr/>
          <p:nvPr/>
        </p:nvSpPr>
        <p:spPr>
          <a:xfrm>
            <a:off x="9010030" y="990600"/>
            <a:ext cx="1850400" cy="1849120"/>
          </a:xfrm>
          <a:prstGeom prst="ellipse">
            <a:avLst/>
          </a:prstGeom>
          <a:noFill/>
          <a:ln w="38100">
            <a:solidFill>
              <a:srgbClr val="F7A1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00" b="1">
                <a:solidFill>
                  <a:srgbClr val="F7A16C"/>
                </a:solidFill>
              </a:rPr>
              <a:t>6.3</a:t>
            </a:r>
            <a:endParaRPr lang="id-ID" sz="1600" b="1">
              <a:solidFill>
                <a:srgbClr val="F7A16C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52E24EB-309D-9746-787B-002AB6275243}"/>
              </a:ext>
            </a:extLst>
          </p:cNvPr>
          <p:cNvSpPr txBox="1"/>
          <p:nvPr/>
        </p:nvSpPr>
        <p:spPr>
          <a:xfrm>
            <a:off x="8870611" y="2898988"/>
            <a:ext cx="2129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sz="1600" b="1" i="0" u="none" strike="noStrike" baseline="0" dirty="0">
                <a:latin typeface="+mj-lt"/>
              </a:rPr>
              <a:t>Planning of changes</a:t>
            </a:r>
            <a:endParaRPr lang="id-ID" sz="1600" b="1" dirty="0">
              <a:latin typeface="+mj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B80360B-A7C0-3E90-19F0-FD563845A8E3}"/>
              </a:ext>
            </a:extLst>
          </p:cNvPr>
          <p:cNvSpPr txBox="1"/>
          <p:nvPr/>
        </p:nvSpPr>
        <p:spPr>
          <a:xfrm>
            <a:off x="8501374" y="3316743"/>
            <a:ext cx="3385825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Ketika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organisasi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menentukan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perlunya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perubahan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pada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sistem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mutu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perubahan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tersebut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dilakukan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secara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terencana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3" name="Graphic 42" descr="Exclamation mark with solid fill">
            <a:extLst>
              <a:ext uri="{FF2B5EF4-FFF2-40B4-BE49-F238E27FC236}">
                <a16:creationId xmlns:a16="http://schemas.microsoft.com/office/drawing/2014/main" id="{B6DDA43B-46FE-550E-3186-B570E6769F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55290" y="1267460"/>
            <a:ext cx="914400" cy="914400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D9B9974B-659C-7F7F-EC04-E5F743695E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6659" y="1267460"/>
            <a:ext cx="914400" cy="914400"/>
          </a:xfrm>
          <a:prstGeom prst="rect">
            <a:avLst/>
          </a:prstGeom>
        </p:spPr>
      </p:pic>
      <p:pic>
        <p:nvPicPr>
          <p:cNvPr id="45" name="Graphic 44" descr="Move with solid fill">
            <a:extLst>
              <a:ext uri="{FF2B5EF4-FFF2-40B4-BE49-F238E27FC236}">
                <a16:creationId xmlns:a16="http://schemas.microsoft.com/office/drawing/2014/main" id="{0A90D2CA-936C-97F1-81A5-9923051AA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8030" y="1267460"/>
            <a:ext cx="914400" cy="9144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926A289-67B2-A1F8-29A3-C1F3597CEC6D}"/>
              </a:ext>
            </a:extLst>
          </p:cNvPr>
          <p:cNvSpPr txBox="1"/>
          <p:nvPr/>
        </p:nvSpPr>
        <p:spPr>
          <a:xfrm>
            <a:off x="1242381" y="4896698"/>
            <a:ext cx="97072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Organisasi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, </a:t>
            </a:r>
            <a:r>
              <a:rPr lang="en-US" dirty="0" err="1"/>
              <a:t>mitigasinya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sasaran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/>
              <a:t>Rumah </a:t>
            </a:r>
            <a:r>
              <a:rPr lang="en-ID" dirty="0" err="1"/>
              <a:t>sakit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mengelola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salah diagnosis, </a:t>
            </a:r>
            <a:r>
              <a:rPr lang="en-ID" dirty="0" err="1"/>
              <a:t>infeksi</a:t>
            </a:r>
            <a:r>
              <a:rPr lang="en-ID" dirty="0"/>
              <a:t>, dan </a:t>
            </a:r>
            <a:r>
              <a:rPr lang="en-ID" dirty="0" err="1"/>
              <a:t>keterlambatan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,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target </a:t>
            </a:r>
            <a:r>
              <a:rPr lang="en-ID" dirty="0" err="1"/>
              <a:t>mutu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tunggu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yang </a:t>
            </a:r>
            <a:r>
              <a:rPr lang="en-ID" dirty="0" err="1"/>
              <a:t>cepat</a:t>
            </a:r>
            <a:r>
              <a:rPr lang="en-ID" dirty="0"/>
              <a:t> dan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keberhasilan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yang </a:t>
            </a:r>
            <a:r>
              <a:rPr lang="en-ID" dirty="0" err="1"/>
              <a:t>tinggi</a:t>
            </a:r>
            <a:r>
              <a:rPr lang="en-ID" dirty="0"/>
              <a:t>.</a:t>
            </a:r>
            <a:endParaRPr lang="en-ID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membuat</a:t>
            </a:r>
            <a:r>
              <a:rPr lang="en-ID" dirty="0"/>
              <a:t> risk register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medis</a:t>
            </a:r>
            <a:r>
              <a:rPr lang="en-ID" dirty="0"/>
              <a:t>, </a:t>
            </a:r>
            <a:r>
              <a:rPr lang="en-ID" dirty="0" err="1"/>
              <a:t>penetapan</a:t>
            </a:r>
            <a:r>
              <a:rPr lang="en-ID" dirty="0"/>
              <a:t> KPI masing-masing unit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45101F66-D52E-60F0-1803-A7DE65DC8FB4}"/>
              </a:ext>
            </a:extLst>
          </p:cNvPr>
          <p:cNvSpPr/>
          <p:nvPr/>
        </p:nvSpPr>
        <p:spPr>
          <a:xfrm>
            <a:off x="8212966" y="0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Apakah</a:t>
            </a:r>
            <a:r>
              <a:rPr lang="en-US" dirty="0">
                <a:solidFill>
                  <a:schemeClr val="bg1"/>
                </a:solidFill>
              </a:rPr>
              <a:t> Risiko </a:t>
            </a:r>
            <a:r>
              <a:rPr lang="en-US" dirty="0" err="1">
                <a:solidFill>
                  <a:schemeClr val="bg1"/>
                </a:solidFill>
              </a:rPr>
              <a:t>pelayanan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kita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bagaimana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mengatasinya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19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BCD9A-2DD0-64A4-40BF-7A440C2E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RISK REGISTER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A122E9-98B0-967B-C5C9-AF21F60269AA}"/>
              </a:ext>
            </a:extLst>
          </p:cNvPr>
          <p:cNvSpPr txBox="1"/>
          <p:nvPr/>
        </p:nvSpPr>
        <p:spPr>
          <a:xfrm>
            <a:off x="838200" y="3276600"/>
            <a:ext cx="975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sz="2400" b="1" dirty="0" err="1"/>
              <a:t>Tentukan</a:t>
            </a:r>
            <a:r>
              <a:rPr lang="en-ID" sz="2400" b="1" dirty="0"/>
              <a:t> Risiko → </a:t>
            </a:r>
            <a:r>
              <a:rPr lang="en-ID" sz="2400" b="1" dirty="0" err="1"/>
              <a:t>Dampak</a:t>
            </a:r>
            <a:r>
              <a:rPr lang="en-ID" sz="2400" b="1" dirty="0"/>
              <a:t> → </a:t>
            </a:r>
            <a:r>
              <a:rPr lang="en-ID" sz="2400" b="1" dirty="0" err="1"/>
              <a:t>Mitigasi</a:t>
            </a:r>
            <a:endParaRPr lang="en-ID" sz="24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sz="2400" b="1" dirty="0" err="1"/>
              <a:t>Contoh</a:t>
            </a:r>
            <a:r>
              <a:rPr lang="en-ID" sz="2400" b="1" dirty="0"/>
              <a:t> di RS: </a:t>
            </a:r>
          </a:p>
          <a:p>
            <a:r>
              <a:rPr lang="en-ID" sz="2400" b="1" dirty="0"/>
              <a:t>     </a:t>
            </a:r>
            <a:r>
              <a:rPr lang="en-ID" sz="2400" dirty="0"/>
              <a:t>Salah diagnosis → </a:t>
            </a:r>
            <a:r>
              <a:rPr lang="en-ID" sz="2400" dirty="0" err="1"/>
              <a:t>pasien</a:t>
            </a:r>
            <a:r>
              <a:rPr lang="en-ID" sz="2400" dirty="0"/>
              <a:t> </a:t>
            </a:r>
            <a:r>
              <a:rPr lang="en-ID" sz="2400" dirty="0" err="1"/>
              <a:t>dirugikan</a:t>
            </a:r>
            <a:r>
              <a:rPr lang="en-ID" sz="2400" dirty="0"/>
              <a:t> → </a:t>
            </a:r>
            <a:r>
              <a:rPr lang="en-ID" sz="2400" dirty="0" err="1"/>
              <a:t>Penerapan</a:t>
            </a:r>
            <a:r>
              <a:rPr lang="en-ID" sz="2400" dirty="0"/>
              <a:t> SOP + double check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ID" sz="2400" b="1" dirty="0"/>
          </a:p>
          <a:p>
            <a:endParaRPr lang="en-ID" sz="2400" b="1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6156E10-BF5D-5A89-7D41-64F3855CD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9244"/>
              </p:ext>
            </p:extLst>
          </p:nvPr>
        </p:nvGraphicFramePr>
        <p:xfrm>
          <a:off x="838200" y="1643925"/>
          <a:ext cx="10668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340212331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11437903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51865699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187515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65980627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2722285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78729779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9176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Risiko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Kemungkinan</a:t>
                      </a:r>
                      <a:endParaRPr lang="en-US" dirty="0"/>
                    </a:p>
                    <a:p>
                      <a:r>
                        <a:rPr lang="en-US" dirty="0"/>
                        <a:t>(1-3)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Dampak</a:t>
                      </a:r>
                      <a:endParaRPr lang="en-US" dirty="0"/>
                    </a:p>
                    <a:p>
                      <a:r>
                        <a:rPr lang="en-US" dirty="0"/>
                        <a:t>(1-3)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Level </a:t>
                      </a:r>
                    </a:p>
                    <a:p>
                      <a:r>
                        <a:rPr lang="en-US" dirty="0"/>
                        <a:t>Risiko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Kategori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Mitigasi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Rencana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Tindak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Lanjut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2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445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067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8F34A-F321-95E5-873A-AE38059D6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4">
            <a:extLst>
              <a:ext uri="{FF2B5EF4-FFF2-40B4-BE49-F238E27FC236}">
                <a16:creationId xmlns:a16="http://schemas.microsoft.com/office/drawing/2014/main" id="{54D86D5D-7021-AAF7-5E60-768A700503DC}"/>
              </a:ext>
            </a:extLst>
          </p:cNvPr>
          <p:cNvSpPr txBox="1"/>
          <p:nvPr/>
        </p:nvSpPr>
        <p:spPr>
          <a:xfrm>
            <a:off x="304800" y="304800"/>
            <a:ext cx="3379441" cy="84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7. SUPPORT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45D1B8E0-1748-AA18-8F4A-CDE1A20446EB}"/>
              </a:ext>
            </a:extLst>
          </p:cNvPr>
          <p:cNvSpPr txBox="1"/>
          <p:nvPr/>
        </p:nvSpPr>
        <p:spPr>
          <a:xfrm>
            <a:off x="5617131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E28222-EC6D-C515-4CE6-0F2EC74C0FA7}"/>
              </a:ext>
            </a:extLst>
          </p:cNvPr>
          <p:cNvCxnSpPr>
            <a:cxnSpLocks/>
          </p:cNvCxnSpPr>
          <p:nvPr/>
        </p:nvCxnSpPr>
        <p:spPr>
          <a:xfrm>
            <a:off x="4505405" y="1066800"/>
            <a:ext cx="0" cy="226072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F2972D0-0F7F-ED46-A7EF-345B36BF17B2}"/>
              </a:ext>
            </a:extLst>
          </p:cNvPr>
          <p:cNvCxnSpPr>
            <a:cxnSpLocks/>
          </p:cNvCxnSpPr>
          <p:nvPr/>
        </p:nvCxnSpPr>
        <p:spPr>
          <a:xfrm>
            <a:off x="7919165" y="1066800"/>
            <a:ext cx="0" cy="226072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A8A833F-6D6A-663E-6C78-BAE2CFA84A79}"/>
              </a:ext>
            </a:extLst>
          </p:cNvPr>
          <p:cNvCxnSpPr>
            <a:cxnSpLocks/>
          </p:cNvCxnSpPr>
          <p:nvPr/>
        </p:nvCxnSpPr>
        <p:spPr>
          <a:xfrm>
            <a:off x="10951925" y="3327521"/>
            <a:ext cx="60954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20EC79B-C696-15C6-BDD1-1B6852BA264A}"/>
              </a:ext>
            </a:extLst>
          </p:cNvPr>
          <p:cNvGrpSpPr/>
          <p:nvPr/>
        </p:nvGrpSpPr>
        <p:grpSpPr>
          <a:xfrm>
            <a:off x="954485" y="1981315"/>
            <a:ext cx="3629940" cy="1200270"/>
            <a:chOff x="786148" y="4307343"/>
            <a:chExt cx="3141941" cy="120027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5B7410-A755-0B92-3126-0699DBDD9DF5}"/>
                </a:ext>
              </a:extLst>
            </p:cNvPr>
            <p:cNvSpPr txBox="1"/>
            <p:nvPr/>
          </p:nvSpPr>
          <p:spPr>
            <a:xfrm>
              <a:off x="1611341" y="4307343"/>
              <a:ext cx="14915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7.1 Resources</a:t>
              </a:r>
              <a:endParaRPr lang="id-ID" sz="1600" b="1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EFCFAF-7219-AEC9-ABCB-C1298B642594}"/>
                </a:ext>
              </a:extLst>
            </p:cNvPr>
            <p:cNvSpPr txBox="1"/>
            <p:nvPr/>
          </p:nvSpPr>
          <p:spPr>
            <a:xfrm>
              <a:off x="786148" y="4676616"/>
              <a:ext cx="31419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Organisasi harus menentukan dan menyediakan sumber daya yang diperlukan untuk pembentukan, penerapan, pemeliharaan, dan peningkatan berkelanjutan sistem manajemen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47570EE-67F0-BCB9-9772-BEDC417611F8}"/>
              </a:ext>
            </a:extLst>
          </p:cNvPr>
          <p:cNvGrpSpPr/>
          <p:nvPr/>
        </p:nvGrpSpPr>
        <p:grpSpPr>
          <a:xfrm>
            <a:off x="4641315" y="1981315"/>
            <a:ext cx="3343977" cy="1200270"/>
            <a:chOff x="786148" y="4307343"/>
            <a:chExt cx="3141941" cy="120027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157FD64-7661-CFF4-1106-0B90C676FBCC}"/>
                </a:ext>
              </a:extLst>
            </p:cNvPr>
            <p:cNvSpPr txBox="1"/>
            <p:nvPr/>
          </p:nvSpPr>
          <p:spPr>
            <a:xfrm>
              <a:off x="1490154" y="4307343"/>
              <a:ext cx="17339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7.2 Competence</a:t>
              </a:r>
              <a:endParaRPr lang="id-ID" sz="1600" b="1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C2361D5-A724-0F44-1DAA-9FF197451833}"/>
                </a:ext>
              </a:extLst>
            </p:cNvPr>
            <p:cNvSpPr txBox="1"/>
            <p:nvPr/>
          </p:nvSpPr>
          <p:spPr>
            <a:xfrm>
              <a:off x="786148" y="4676616"/>
              <a:ext cx="31419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Organisasi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harus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menentukan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kompetensi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(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pendidikan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pelatihan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pengalaman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dari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setiap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fungsi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dan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memastikan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orang yang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ditugaskan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memenuhi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aspek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kompetensi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0239CE-93D8-8C8D-6DF0-2AD67B22C9BB}"/>
              </a:ext>
            </a:extLst>
          </p:cNvPr>
          <p:cNvGrpSpPr/>
          <p:nvPr/>
        </p:nvGrpSpPr>
        <p:grpSpPr>
          <a:xfrm>
            <a:off x="8059459" y="1981315"/>
            <a:ext cx="3343977" cy="1200270"/>
            <a:chOff x="786148" y="4307343"/>
            <a:chExt cx="3141941" cy="120027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B1E2E5-7EB2-5733-924F-21A05927035C}"/>
                </a:ext>
              </a:extLst>
            </p:cNvPr>
            <p:cNvSpPr txBox="1"/>
            <p:nvPr/>
          </p:nvSpPr>
          <p:spPr>
            <a:xfrm>
              <a:off x="1579856" y="4307343"/>
              <a:ext cx="15545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7.3 Awareness</a:t>
              </a:r>
              <a:endParaRPr lang="id-ID" sz="1600" b="1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BACA77-34A8-C2EE-0800-E81A10D2D19A}"/>
                </a:ext>
              </a:extLst>
            </p:cNvPr>
            <p:cNvSpPr txBox="1"/>
            <p:nvPr/>
          </p:nvSpPr>
          <p:spPr>
            <a:xfrm>
              <a:off x="786148" y="4676616"/>
              <a:ext cx="31419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Seluruh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pihak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yang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terlibat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harus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memiliki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kesadaran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terkait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dengan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kebijakan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sistem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manajemen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kontribusi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terhadap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efektivitas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dan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implikasi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jika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terjadi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ketidaksesuaian</a:t>
              </a:r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B6634BB-9CF5-F9C2-19D6-C1B56F4883C4}"/>
              </a:ext>
            </a:extLst>
          </p:cNvPr>
          <p:cNvGrpSpPr/>
          <p:nvPr/>
        </p:nvGrpSpPr>
        <p:grpSpPr>
          <a:xfrm>
            <a:off x="1849315" y="4249269"/>
            <a:ext cx="4368376" cy="914400"/>
            <a:chOff x="517463" y="4307343"/>
            <a:chExt cx="3410627" cy="120027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3DFDA8-A99A-D06C-648A-8B19FEA29EB4}"/>
                </a:ext>
              </a:extLst>
            </p:cNvPr>
            <p:cNvSpPr txBox="1"/>
            <p:nvPr/>
          </p:nvSpPr>
          <p:spPr>
            <a:xfrm>
              <a:off x="1326231" y="4307343"/>
              <a:ext cx="20617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7.4 Communication</a:t>
              </a:r>
              <a:endParaRPr lang="id-ID" sz="1600" b="1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EECD0A-D4D5-1526-FD09-1325CC254E6D}"/>
                </a:ext>
              </a:extLst>
            </p:cNvPr>
            <p:cNvSpPr txBox="1"/>
            <p:nvPr/>
          </p:nvSpPr>
          <p:spPr>
            <a:xfrm>
              <a:off x="517463" y="4676616"/>
              <a:ext cx="34106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Organisasi harus menentukan komunikasi internal dan eksternal yang relevan dengan sistem manajemen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apa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kapan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dengan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siapa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cara berkomunikasi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siapa yang berkomunikasi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</a:t>
              </a:r>
              <a:endParaRPr lang="id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AE14B7-51E6-2843-8A60-FC9DA5DFBB20}"/>
              </a:ext>
            </a:extLst>
          </p:cNvPr>
          <p:cNvGrpSpPr/>
          <p:nvPr/>
        </p:nvGrpSpPr>
        <p:grpSpPr>
          <a:xfrm>
            <a:off x="6583966" y="4249269"/>
            <a:ext cx="5178523" cy="1200270"/>
            <a:chOff x="868700" y="4307342"/>
            <a:chExt cx="3759429" cy="15336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95E604-21F4-4EEC-85E1-BC07ADD30659}"/>
                </a:ext>
              </a:extLst>
            </p:cNvPr>
            <p:cNvSpPr txBox="1"/>
            <p:nvPr/>
          </p:nvSpPr>
          <p:spPr>
            <a:xfrm>
              <a:off x="868700" y="4307342"/>
              <a:ext cx="3280626" cy="43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+mj-lt"/>
                </a:rPr>
                <a:t>7.5 </a:t>
              </a:r>
              <a:r>
                <a:rPr lang="en-ID" sz="1600" b="1" i="0" u="none" strike="noStrike" baseline="0" dirty="0">
                  <a:latin typeface="+mj-lt"/>
                </a:rPr>
                <a:t>Documented information</a:t>
              </a:r>
              <a:endParaRPr lang="id-ID" sz="1600" b="1" dirty="0">
                <a:latin typeface="+mj-l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18A506A-2DF6-D207-D9C4-54C82586DF59}"/>
                </a:ext>
              </a:extLst>
            </p:cNvPr>
            <p:cNvSpPr txBox="1"/>
            <p:nvPr/>
          </p:nvSpPr>
          <p:spPr>
            <a:xfrm>
              <a:off x="915115" y="4739869"/>
              <a:ext cx="3713014" cy="110116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id-ID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Organisasi harus memastikan </a:t>
              </a:r>
              <a:r>
                <a:rPr lang="sv-SE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informasi terdokumentasi yang ditetapkan, diidentifikasi, format, tinjauan saat membuat, memperbarui serta menangani pendistribusi, penyimpanan dan lainnya.</a:t>
              </a:r>
              <a:endParaRPr lang="id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E0C9209-1542-558A-5BFA-6465875680E0}"/>
              </a:ext>
            </a:extLst>
          </p:cNvPr>
          <p:cNvCxnSpPr>
            <a:cxnSpLocks/>
          </p:cNvCxnSpPr>
          <p:nvPr/>
        </p:nvCxnSpPr>
        <p:spPr>
          <a:xfrm>
            <a:off x="6212285" y="3327348"/>
            <a:ext cx="0" cy="226072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Graphic 47" descr="Cycle with people with solid fill">
            <a:extLst>
              <a:ext uri="{FF2B5EF4-FFF2-40B4-BE49-F238E27FC236}">
                <a16:creationId xmlns:a16="http://schemas.microsoft.com/office/drawing/2014/main" id="{3A91D21B-8DD9-3D42-C8E1-E30EE859B7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6724" y="1066800"/>
            <a:ext cx="973199" cy="914400"/>
          </a:xfrm>
          <a:prstGeom prst="rect">
            <a:avLst/>
          </a:prstGeom>
        </p:spPr>
      </p:pic>
      <p:pic>
        <p:nvPicPr>
          <p:cNvPr id="49" name="Graphic 48" descr="Mental Health with solid fill">
            <a:extLst>
              <a:ext uri="{FF2B5EF4-FFF2-40B4-BE49-F238E27FC236}">
                <a16:creationId xmlns:a16="http://schemas.microsoft.com/office/drawing/2014/main" id="{B9BB76D4-D1A0-64C0-5C33-C063496C21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0701" y="1066800"/>
            <a:ext cx="973199" cy="914400"/>
          </a:xfrm>
          <a:prstGeom prst="rect">
            <a:avLst/>
          </a:prstGeom>
        </p:spPr>
      </p:pic>
      <p:pic>
        <p:nvPicPr>
          <p:cNvPr id="50" name="Graphic 49" descr="Board Of Directors with solid fill">
            <a:extLst>
              <a:ext uri="{FF2B5EF4-FFF2-40B4-BE49-F238E27FC236}">
                <a16:creationId xmlns:a16="http://schemas.microsoft.com/office/drawing/2014/main" id="{366B0D19-AF2E-B351-AD82-CC67AF258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0398" y="3352800"/>
            <a:ext cx="973199" cy="914400"/>
          </a:xfrm>
          <a:prstGeom prst="rect">
            <a:avLst/>
          </a:prstGeom>
        </p:spPr>
      </p:pic>
      <p:pic>
        <p:nvPicPr>
          <p:cNvPr id="51" name="Graphic 50" descr="Cloud Computing with solid fill">
            <a:extLst>
              <a:ext uri="{FF2B5EF4-FFF2-40B4-BE49-F238E27FC236}">
                <a16:creationId xmlns:a16="http://schemas.microsoft.com/office/drawing/2014/main" id="{AE8502E1-64D3-5BB8-6A37-9C47FD7278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1964" y="3352800"/>
            <a:ext cx="973199" cy="914400"/>
          </a:xfrm>
          <a:prstGeom prst="rect">
            <a:avLst/>
          </a:prstGeom>
        </p:spPr>
      </p:pic>
      <p:pic>
        <p:nvPicPr>
          <p:cNvPr id="52" name="Graphic 51" descr="Presentation with checklist with solid fill">
            <a:extLst>
              <a:ext uri="{FF2B5EF4-FFF2-40B4-BE49-F238E27FC236}">
                <a16:creationId xmlns:a16="http://schemas.microsoft.com/office/drawing/2014/main" id="{BBA2DE5E-34C2-9C32-22A5-0480202F3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73228" y="1066800"/>
            <a:ext cx="973199" cy="9144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2F7BD8C-E8F5-F7FC-8A0C-5611DD705349}"/>
              </a:ext>
            </a:extLst>
          </p:cNvPr>
          <p:cNvSpPr txBox="1"/>
          <p:nvPr/>
        </p:nvSpPr>
        <p:spPr>
          <a:xfrm>
            <a:off x="1292609" y="5257800"/>
            <a:ext cx="981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err="1"/>
              <a:t>Menyediakan</a:t>
            </a:r>
            <a:r>
              <a:rPr lang="en-US" dirty="0"/>
              <a:t> SDM </a:t>
            </a:r>
            <a:r>
              <a:rPr lang="en-US" dirty="0" err="1"/>
              <a:t>Kompeten</a:t>
            </a:r>
            <a:r>
              <a:rPr lang="en-US" dirty="0"/>
              <a:t>,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memadai</a:t>
            </a:r>
            <a:r>
              <a:rPr lang="en-US" dirty="0"/>
              <a:t>, SOP </a:t>
            </a:r>
            <a:r>
              <a:rPr lang="en-US" dirty="0" err="1"/>
              <a:t>tersedia</a:t>
            </a:r>
            <a:r>
              <a:rPr lang="en-US" dirty="0"/>
              <a:t> dan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terdokumentasi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tenaga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medis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tersertifikasi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sesuai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keahlian</a:t>
            </a:r>
            <a:r>
              <a:rPr lang="en-ID" dirty="0">
                <a:sym typeface="Wingdings" panose="05000000000000000000" pitchFamily="2" charset="2"/>
              </a:rPr>
              <a:t>, </a:t>
            </a:r>
            <a:r>
              <a:rPr lang="en-ID" dirty="0" err="1">
                <a:sym typeface="Wingdings" panose="05000000000000000000" pitchFamily="2" charset="2"/>
              </a:rPr>
              <a:t>alat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terkalibrasi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dll</a:t>
            </a:r>
            <a:r>
              <a:rPr lang="en-ID" dirty="0">
                <a:sym typeface="Wingdings" panose="05000000000000000000" pitchFamily="2" charset="2"/>
              </a:rPr>
              <a:t>.</a:t>
            </a:r>
            <a:endParaRPr lang="en-ID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Pelatihan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</a:t>
            </a:r>
            <a:r>
              <a:rPr lang="en-ID" dirty="0" err="1"/>
              <a:t>medis</a:t>
            </a:r>
            <a:r>
              <a:rPr lang="en-ID" dirty="0"/>
              <a:t>, maintenance </a:t>
            </a:r>
            <a:r>
              <a:rPr lang="en-ID" dirty="0" err="1"/>
              <a:t>peralatan</a:t>
            </a:r>
            <a:r>
              <a:rPr lang="en-ID" dirty="0"/>
              <a:t> </a:t>
            </a:r>
            <a:r>
              <a:rPr lang="en-ID" dirty="0" err="1"/>
              <a:t>medis</a:t>
            </a:r>
            <a:r>
              <a:rPr lang="en-ID" dirty="0"/>
              <a:t>  &amp; SOP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pasien</a:t>
            </a:r>
            <a:endParaRPr lang="en-ID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D" dirty="0"/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C4B804B3-F459-189C-ED82-53CDFCCF829B}"/>
              </a:ext>
            </a:extLst>
          </p:cNvPr>
          <p:cNvSpPr/>
          <p:nvPr/>
        </p:nvSpPr>
        <p:spPr>
          <a:xfrm>
            <a:off x="8286522" y="0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Apakah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sumber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kompetensi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cukup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menjalankan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? 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046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AFA30-7C71-07A3-EB36-20495B740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4">
            <a:extLst>
              <a:ext uri="{FF2B5EF4-FFF2-40B4-BE49-F238E27FC236}">
                <a16:creationId xmlns:a16="http://schemas.microsoft.com/office/drawing/2014/main" id="{DD270CBD-141F-BC17-9F60-BE07A81E19C0}"/>
              </a:ext>
            </a:extLst>
          </p:cNvPr>
          <p:cNvSpPr txBox="1"/>
          <p:nvPr/>
        </p:nvSpPr>
        <p:spPr>
          <a:xfrm>
            <a:off x="76200" y="15804"/>
            <a:ext cx="3379441" cy="84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8. OPERATION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45BA91E-39B0-5147-4BEA-F8E0DA07B017}"/>
              </a:ext>
            </a:extLst>
          </p:cNvPr>
          <p:cNvSpPr txBox="1"/>
          <p:nvPr/>
        </p:nvSpPr>
        <p:spPr>
          <a:xfrm>
            <a:off x="5617131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925B97A-44BC-8EA8-EE37-5FEB12CA7B0F}"/>
              </a:ext>
            </a:extLst>
          </p:cNvPr>
          <p:cNvSpPr txBox="1"/>
          <p:nvPr/>
        </p:nvSpPr>
        <p:spPr>
          <a:xfrm>
            <a:off x="1292609" y="5257800"/>
            <a:ext cx="9810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Ini </a:t>
            </a:r>
            <a:r>
              <a:rPr lang="en-US" dirty="0" err="1"/>
              <a:t>adalah</a:t>
            </a:r>
            <a:r>
              <a:rPr lang="en-US" dirty="0"/>
              <a:t> proses inti </a:t>
            </a:r>
            <a:r>
              <a:rPr lang="en-US" dirty="0" err="1"/>
              <a:t>organisasi</a:t>
            </a:r>
            <a:r>
              <a:rPr lang="en-US" dirty="0"/>
              <a:t>,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standar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pendaftaran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pasien</a:t>
            </a:r>
            <a:r>
              <a:rPr lang="en-ID" dirty="0">
                <a:sym typeface="Wingdings" panose="05000000000000000000" pitchFamily="2" charset="2"/>
              </a:rPr>
              <a:t>, </a:t>
            </a:r>
            <a:r>
              <a:rPr lang="en-ID" dirty="0" err="1">
                <a:sym typeface="Wingdings" panose="05000000000000000000" pitchFamily="2" charset="2"/>
              </a:rPr>
              <a:t>pemeriksaan</a:t>
            </a:r>
            <a:r>
              <a:rPr lang="en-ID" dirty="0">
                <a:sym typeface="Wingdings" panose="05000000000000000000" pitchFamily="2" charset="2"/>
              </a:rPr>
              <a:t> dan </a:t>
            </a:r>
            <a:r>
              <a:rPr lang="en-ID" dirty="0" err="1">
                <a:sym typeface="Wingdings" panose="05000000000000000000" pitchFamily="2" charset="2"/>
              </a:rPr>
              <a:t>tindakan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medis</a:t>
            </a:r>
            <a:r>
              <a:rPr lang="en-ID" dirty="0">
                <a:sym typeface="Wingdings" panose="05000000000000000000" pitchFamily="2" charset="2"/>
              </a:rPr>
              <a:t>, </a:t>
            </a:r>
            <a:r>
              <a:rPr lang="en-ID" dirty="0" err="1">
                <a:sym typeface="Wingdings" panose="05000000000000000000" pitchFamily="2" charset="2"/>
              </a:rPr>
              <a:t>farmasi</a:t>
            </a:r>
            <a:r>
              <a:rPr lang="en-ID" dirty="0">
                <a:sym typeface="Wingdings" panose="05000000000000000000" pitchFamily="2" charset="2"/>
              </a:rPr>
              <a:t>, </a:t>
            </a:r>
            <a:r>
              <a:rPr lang="en-ID" dirty="0" err="1">
                <a:sym typeface="Wingdings" panose="05000000000000000000" pitchFamily="2" charset="2"/>
              </a:rPr>
              <a:t>administrasi</a:t>
            </a:r>
            <a:endParaRPr lang="en-ID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alur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registrasi</a:t>
            </a:r>
            <a:r>
              <a:rPr lang="en-ID" dirty="0"/>
              <a:t> </a:t>
            </a:r>
            <a:r>
              <a:rPr lang="en-ID" dirty="0" err="1"/>
              <a:t>sd</a:t>
            </a:r>
            <a:r>
              <a:rPr lang="en-ID" dirty="0"/>
              <a:t> </a:t>
            </a:r>
            <a:r>
              <a:rPr lang="en-ID" dirty="0" err="1"/>
              <a:t>administrasi</a:t>
            </a:r>
            <a:r>
              <a:rPr lang="en-ID" dirty="0"/>
              <a:t>, SOP </a:t>
            </a:r>
            <a:r>
              <a:rPr lang="en-ID" dirty="0" err="1"/>
              <a:t>penerimaan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, SOP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dll</a:t>
            </a:r>
            <a:r>
              <a:rPr lang="en-ID" dirty="0"/>
              <a:t>. 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52513E2E-01F3-E870-96E7-9E968CC837DC}"/>
              </a:ext>
            </a:extLst>
          </p:cNvPr>
          <p:cNvSpPr/>
          <p:nvPr/>
        </p:nvSpPr>
        <p:spPr>
          <a:xfrm>
            <a:off x="8286522" y="0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Bagaimana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pelayanan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pelanggan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dijalankan</a:t>
            </a:r>
            <a:r>
              <a:rPr lang="en-US" dirty="0">
                <a:solidFill>
                  <a:schemeClr val="bg1"/>
                </a:solidFill>
              </a:rPr>
              <a:t>? </a:t>
            </a:r>
            <a:endParaRPr lang="en-ID" dirty="0">
              <a:solidFill>
                <a:schemeClr val="bg1"/>
              </a:solidFill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3C11E565-F4C6-3A2A-5239-7E562945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13631"/>
            <a:ext cx="5553850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85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B2E37-DBCD-F86A-0DAF-464EA048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5CD87B7-807E-984B-A7FB-9FCF98B31625}"/>
              </a:ext>
            </a:extLst>
          </p:cNvPr>
          <p:cNvSpPr txBox="1"/>
          <p:nvPr/>
        </p:nvSpPr>
        <p:spPr>
          <a:xfrm>
            <a:off x="169416" y="221451"/>
            <a:ext cx="5088641" cy="842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 algn="l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9. PERFORMANCE EVALUATION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E60D0C-B65B-7312-4048-340003E13A00}"/>
              </a:ext>
            </a:extLst>
          </p:cNvPr>
          <p:cNvSpPr txBox="1"/>
          <p:nvPr/>
        </p:nvSpPr>
        <p:spPr>
          <a:xfrm>
            <a:off x="4557570" y="858279"/>
            <a:ext cx="64437" cy="31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 spc="-27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EACCDE8-DCC4-E4FE-759F-DC43139DA3A3}"/>
              </a:ext>
            </a:extLst>
          </p:cNvPr>
          <p:cNvCxnSpPr>
            <a:cxnSpLocks/>
          </p:cNvCxnSpPr>
          <p:nvPr/>
        </p:nvCxnSpPr>
        <p:spPr>
          <a:xfrm>
            <a:off x="4389120" y="1147840"/>
            <a:ext cx="0" cy="356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D75C3F-F845-58EE-55EF-D685A7CBC69C}"/>
              </a:ext>
            </a:extLst>
          </p:cNvPr>
          <p:cNvCxnSpPr>
            <a:cxnSpLocks/>
          </p:cNvCxnSpPr>
          <p:nvPr/>
        </p:nvCxnSpPr>
        <p:spPr>
          <a:xfrm>
            <a:off x="7802880" y="1147840"/>
            <a:ext cx="0" cy="356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8A21C11-F908-8CE8-E4EA-75525DE52A63}"/>
              </a:ext>
            </a:extLst>
          </p:cNvPr>
          <p:cNvCxnSpPr>
            <a:cxnSpLocks/>
          </p:cNvCxnSpPr>
          <p:nvPr/>
        </p:nvCxnSpPr>
        <p:spPr>
          <a:xfrm flipH="1">
            <a:off x="1356360" y="4719201"/>
            <a:ext cx="947928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306CAC5-9B73-4A58-103A-DCBF6C490810}"/>
              </a:ext>
            </a:extLst>
          </p:cNvPr>
          <p:cNvSpPr txBox="1"/>
          <p:nvPr/>
        </p:nvSpPr>
        <p:spPr>
          <a:xfrm>
            <a:off x="690759" y="2062355"/>
            <a:ext cx="3410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9.1 Monitoring, measurement,</a:t>
            </a:r>
          </a:p>
          <a:p>
            <a:pPr algn="ctr"/>
            <a:r>
              <a:rPr lang="en-US" sz="1600" b="1" dirty="0"/>
              <a:t>analysis and evaluation</a:t>
            </a:r>
            <a:endParaRPr lang="id-ID" sz="16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4AF602-E8F3-7B2E-9D22-CCE66AE60D75}"/>
              </a:ext>
            </a:extLst>
          </p:cNvPr>
          <p:cNvSpPr txBox="1"/>
          <p:nvPr/>
        </p:nvSpPr>
        <p:spPr>
          <a:xfrm>
            <a:off x="457206" y="2655148"/>
            <a:ext cx="3791620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harus menentukan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apa yang perlu dipantau dan diukur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metode pemantauan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kapan pemantauan dan pengukuran harus dilakukan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dan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kapan hasil pemantauan harus dievaluasi.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(ISO9001)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Organisasi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memantau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persepsi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pelanggan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mengenai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sejauh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mana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kebutuhan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dan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harapan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mereka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telah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terpenuhi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US" sz="13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customer satisfaction.</a:t>
            </a:r>
            <a:endParaRPr lang="id-ID" sz="13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A0956D-4323-2837-BCDA-02B77E761541}"/>
              </a:ext>
            </a:extLst>
          </p:cNvPr>
          <p:cNvSpPr txBox="1"/>
          <p:nvPr/>
        </p:nvSpPr>
        <p:spPr>
          <a:xfrm>
            <a:off x="5158217" y="2062355"/>
            <a:ext cx="1875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9.2 Internal Audit</a:t>
            </a:r>
            <a:endParaRPr lang="id-ID" sz="1600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C16BCF-C575-A3EB-02BA-F57141D986DF}"/>
              </a:ext>
            </a:extLst>
          </p:cNvPr>
          <p:cNvSpPr txBox="1"/>
          <p:nvPr/>
        </p:nvSpPr>
        <p:spPr>
          <a:xfrm>
            <a:off x="4525030" y="2655148"/>
            <a:ext cx="3141941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Organisasi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melakukan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audit internal pada interval yang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direncanakan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memberikan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informasi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tentang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implementasi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sistem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3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DE85E8-7B83-AD86-D386-0D7F671A8356}"/>
              </a:ext>
            </a:extLst>
          </p:cNvPr>
          <p:cNvSpPr txBox="1"/>
          <p:nvPr/>
        </p:nvSpPr>
        <p:spPr>
          <a:xfrm>
            <a:off x="8237359" y="2062355"/>
            <a:ext cx="2553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9.3 Management Review</a:t>
            </a:r>
            <a:endParaRPr lang="id-ID" sz="1600" b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6CFE7F-7C5A-001D-DF68-011560C91241}"/>
              </a:ext>
            </a:extLst>
          </p:cNvPr>
          <p:cNvSpPr txBox="1"/>
          <p:nvPr/>
        </p:nvSpPr>
        <p:spPr>
          <a:xfrm>
            <a:off x="7943174" y="2655148"/>
            <a:ext cx="314194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i="1">
                <a:solidFill>
                  <a:schemeClr val="tx1">
                    <a:lumMod val="65000"/>
                    <a:lumOff val="35000"/>
                  </a:schemeClr>
                </a:solidFill>
              </a:rPr>
              <a:t>Top Management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meninjau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implementasi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sistem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manajemen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pada interval yang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direncanakan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untuk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memastikan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kesesuaian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kecukupan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, dan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efektivitas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 yang </a:t>
            </a:r>
            <a:r>
              <a:rPr lang="en-US" sz="130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berkelanjutan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3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5" name="Graphic 34" descr="Clipboard with solid fill">
            <a:extLst>
              <a:ext uri="{FF2B5EF4-FFF2-40B4-BE49-F238E27FC236}">
                <a16:creationId xmlns:a16="http://schemas.microsoft.com/office/drawing/2014/main" id="{361168F0-BEAB-6CA8-B90D-F0136DB327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4417" y="1143000"/>
            <a:ext cx="914400" cy="914400"/>
          </a:xfrm>
          <a:prstGeom prst="rect">
            <a:avLst/>
          </a:prstGeom>
        </p:spPr>
      </p:pic>
      <p:pic>
        <p:nvPicPr>
          <p:cNvPr id="36" name="Graphic 35" descr="Speedometer Low with solid fill">
            <a:extLst>
              <a:ext uri="{FF2B5EF4-FFF2-40B4-BE49-F238E27FC236}">
                <a16:creationId xmlns:a16="http://schemas.microsoft.com/office/drawing/2014/main" id="{D0F545E4-EAAB-133B-4E1F-35B6A1D2E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6312" y="1147840"/>
            <a:ext cx="914400" cy="914400"/>
          </a:xfrm>
          <a:prstGeom prst="rect">
            <a:avLst/>
          </a:prstGeom>
        </p:spPr>
      </p:pic>
      <p:pic>
        <p:nvPicPr>
          <p:cNvPr id="37" name="Graphic 36" descr="Customer review with solid fill">
            <a:extLst>
              <a:ext uri="{FF2B5EF4-FFF2-40B4-BE49-F238E27FC236}">
                <a16:creationId xmlns:a16="http://schemas.microsoft.com/office/drawing/2014/main" id="{0150A778-B2F2-1C32-8180-16AF0A74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6944" y="1143000"/>
            <a:ext cx="914400" cy="914400"/>
          </a:xfrm>
          <a:prstGeom prst="rect">
            <a:avLst/>
          </a:prstGeom>
        </p:spPr>
      </p:pic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91F81627-A47C-7DE9-B0A6-096E17F1B51F}"/>
              </a:ext>
            </a:extLst>
          </p:cNvPr>
          <p:cNvSpPr/>
          <p:nvPr/>
        </p:nvSpPr>
        <p:spPr>
          <a:xfrm>
            <a:off x="8212966" y="0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Bagaimana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tahu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berjalan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696655-92AC-12C5-1628-F6BCD9758901}"/>
              </a:ext>
            </a:extLst>
          </p:cNvPr>
          <p:cNvSpPr txBox="1"/>
          <p:nvPr/>
        </p:nvSpPr>
        <p:spPr>
          <a:xfrm>
            <a:off x="1292609" y="5257800"/>
            <a:ext cx="93946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Organisasi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melalukan</a:t>
            </a:r>
            <a:r>
              <a:rPr lang="en-US" dirty="0"/>
              <a:t> monitoring dan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,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>
                <a:sym typeface="Wingdings" panose="05000000000000000000" pitchFamily="2" charset="2"/>
              </a:rPr>
              <a:t>Audit </a:t>
            </a:r>
            <a:r>
              <a:rPr lang="en-ID" dirty="0" err="1">
                <a:sym typeface="Wingdings" panose="05000000000000000000" pitchFamily="2" charset="2"/>
              </a:rPr>
              <a:t>mutu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layanan</a:t>
            </a:r>
            <a:r>
              <a:rPr lang="en-ID" dirty="0">
                <a:sym typeface="Wingdings" panose="05000000000000000000" pitchFamily="2" charset="2"/>
              </a:rPr>
              <a:t>, survey </a:t>
            </a:r>
            <a:r>
              <a:rPr lang="en-ID" dirty="0" err="1">
                <a:sym typeface="Wingdings" panose="05000000000000000000" pitchFamily="2" charset="2"/>
              </a:rPr>
              <a:t>kepuasan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pasien</a:t>
            </a:r>
            <a:endParaRPr lang="en-ID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 err="1"/>
              <a:t>membuat</a:t>
            </a:r>
            <a:r>
              <a:rPr lang="en-ID" dirty="0"/>
              <a:t> dashboard KPI, audit tracker, audit internal ISO dan MR minimal 1 </a:t>
            </a:r>
            <a:r>
              <a:rPr lang="en-ID" dirty="0" err="1"/>
              <a:t>tahun</a:t>
            </a:r>
            <a:r>
              <a:rPr lang="en-ID" dirty="0"/>
              <a:t> </a:t>
            </a:r>
            <a:r>
              <a:rPr lang="en-ID" dirty="0" err="1"/>
              <a:t>sekali</a:t>
            </a:r>
            <a:endParaRPr lang="en-ID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96993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BFE4A-ECB9-6271-360A-18CB5A243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2EB24618-72F2-EECB-06A9-CDA91EB60515}"/>
              </a:ext>
            </a:extLst>
          </p:cNvPr>
          <p:cNvGrpSpPr/>
          <p:nvPr/>
        </p:nvGrpSpPr>
        <p:grpSpPr>
          <a:xfrm>
            <a:off x="1673352" y="2726446"/>
            <a:ext cx="4295394" cy="3511934"/>
            <a:chOff x="0" y="0"/>
            <a:chExt cx="5727192" cy="4682579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8AB90BB0-739F-D87D-8E8E-3EE5E4E0AD4A}"/>
                </a:ext>
              </a:extLst>
            </p:cNvPr>
            <p:cNvSpPr/>
            <p:nvPr/>
          </p:nvSpPr>
          <p:spPr>
            <a:xfrm>
              <a:off x="0" y="0"/>
              <a:ext cx="5727192" cy="4682617"/>
            </a:xfrm>
            <a:custGeom>
              <a:avLst/>
              <a:gdLst/>
              <a:ahLst/>
              <a:cxnLst/>
              <a:rect l="l" t="t" r="r" b="b"/>
              <a:pathLst>
                <a:path w="5727192" h="4682617">
                  <a:moveTo>
                    <a:pt x="0" y="0"/>
                  </a:moveTo>
                  <a:lnTo>
                    <a:pt x="5727192" y="0"/>
                  </a:lnTo>
                  <a:lnTo>
                    <a:pt x="5727192" y="4682617"/>
                  </a:lnTo>
                  <a:lnTo>
                    <a:pt x="0" y="4682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64BF31AB-3811-6D56-12A6-511997F03C3E}"/>
              </a:ext>
            </a:extLst>
          </p:cNvPr>
          <p:cNvGrpSpPr/>
          <p:nvPr/>
        </p:nvGrpSpPr>
        <p:grpSpPr>
          <a:xfrm>
            <a:off x="6198108" y="2726446"/>
            <a:ext cx="4295394" cy="3511934"/>
            <a:chOff x="0" y="0"/>
            <a:chExt cx="5727192" cy="4682579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2164421-0124-431A-34CD-292EF02B69B7}"/>
                </a:ext>
              </a:extLst>
            </p:cNvPr>
            <p:cNvSpPr/>
            <p:nvPr/>
          </p:nvSpPr>
          <p:spPr>
            <a:xfrm>
              <a:off x="0" y="0"/>
              <a:ext cx="5727192" cy="4682617"/>
            </a:xfrm>
            <a:custGeom>
              <a:avLst/>
              <a:gdLst/>
              <a:ahLst/>
              <a:cxnLst/>
              <a:rect l="l" t="t" r="r" b="b"/>
              <a:pathLst>
                <a:path w="5727192" h="4682617">
                  <a:moveTo>
                    <a:pt x="0" y="0"/>
                  </a:moveTo>
                  <a:lnTo>
                    <a:pt x="5727192" y="0"/>
                  </a:lnTo>
                  <a:lnTo>
                    <a:pt x="5727192" y="4682617"/>
                  </a:lnTo>
                  <a:lnTo>
                    <a:pt x="0" y="4682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0" name="TextBox 11">
            <a:extLst>
              <a:ext uri="{FF2B5EF4-FFF2-40B4-BE49-F238E27FC236}">
                <a16:creationId xmlns:a16="http://schemas.microsoft.com/office/drawing/2014/main" id="{4311F105-EC49-79FA-5EC9-29E191F57525}"/>
              </a:ext>
            </a:extLst>
          </p:cNvPr>
          <p:cNvSpPr txBox="1"/>
          <p:nvPr/>
        </p:nvSpPr>
        <p:spPr>
          <a:xfrm>
            <a:off x="228600" y="123377"/>
            <a:ext cx="3379441" cy="84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MANDATORY CLAUSES</a:t>
            </a:r>
          </a:p>
          <a:p>
            <a:pPr>
              <a:lnSpc>
                <a:spcPts val="3359"/>
              </a:lnSpc>
            </a:pPr>
            <a:r>
              <a:rPr lang="en-US" sz="2400" b="1" spc="-36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10. IMPROVEMENT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6DDDF6-D729-24BE-7A84-9DEAEC6FCCA4}"/>
              </a:ext>
            </a:extLst>
          </p:cNvPr>
          <p:cNvSpPr/>
          <p:nvPr/>
        </p:nvSpPr>
        <p:spPr>
          <a:xfrm>
            <a:off x="2055426" y="1749688"/>
            <a:ext cx="3556000" cy="27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9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5FDD16-6E86-1C94-51E1-54D27995D576}"/>
              </a:ext>
            </a:extLst>
          </p:cNvPr>
          <p:cNvSpPr txBox="1"/>
          <p:nvPr/>
        </p:nvSpPr>
        <p:spPr>
          <a:xfrm>
            <a:off x="2360721" y="2672930"/>
            <a:ext cx="2945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10.1 Continual Improvement</a:t>
            </a:r>
            <a:endParaRPr lang="id-ID" sz="16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5FD314-9320-AF7E-D5DF-895B2DDFE669}"/>
              </a:ext>
            </a:extLst>
          </p:cNvPr>
          <p:cNvSpPr txBox="1"/>
          <p:nvPr/>
        </p:nvSpPr>
        <p:spPr>
          <a:xfrm>
            <a:off x="2262455" y="3245403"/>
            <a:ext cx="3141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harus terus meningkatkan kesesuaian, kecukupan dan efektivitas sistem manajemen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AB395F-470D-7950-78F8-0F259890561B}"/>
              </a:ext>
            </a:extLst>
          </p:cNvPr>
          <p:cNvSpPr/>
          <p:nvPr/>
        </p:nvSpPr>
        <p:spPr>
          <a:xfrm>
            <a:off x="3150537" y="1066800"/>
            <a:ext cx="1365775" cy="1365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8CE08D-87C8-CA16-1400-B2C01679E5FE}"/>
              </a:ext>
            </a:extLst>
          </p:cNvPr>
          <p:cNvSpPr/>
          <p:nvPr/>
        </p:nvSpPr>
        <p:spPr>
          <a:xfrm>
            <a:off x="6350820" y="1749688"/>
            <a:ext cx="3936180" cy="27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99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1F04FB-EE9F-D9FB-B453-7364036196B1}"/>
              </a:ext>
            </a:extLst>
          </p:cNvPr>
          <p:cNvSpPr txBox="1"/>
          <p:nvPr/>
        </p:nvSpPr>
        <p:spPr>
          <a:xfrm>
            <a:off x="7056498" y="2672930"/>
            <a:ext cx="2604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10.2 Nonconformity and </a:t>
            </a:r>
          </a:p>
          <a:p>
            <a:pPr algn="ctr"/>
            <a:r>
              <a:rPr lang="en-US" sz="1600" b="1"/>
              <a:t>corrective action</a:t>
            </a:r>
            <a:endParaRPr lang="id-ID" sz="1600" b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4D12C4-F45A-6C1A-5C59-7236300F8461}"/>
              </a:ext>
            </a:extLst>
          </p:cNvPr>
          <p:cNvSpPr txBox="1"/>
          <p:nvPr/>
        </p:nvSpPr>
        <p:spPr>
          <a:xfrm>
            <a:off x="6787603" y="3245403"/>
            <a:ext cx="3348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Organisasi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melakukan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tindak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lanjut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terhadap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ketidaksesuaian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tindaakan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perbaikan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harus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sesuai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dengan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dampak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ketidaksesuaian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yang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ditemukan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E5A15C-A2EB-3DCF-6B86-89F3F77C95EA}"/>
              </a:ext>
            </a:extLst>
          </p:cNvPr>
          <p:cNvSpPr/>
          <p:nvPr/>
        </p:nvSpPr>
        <p:spPr>
          <a:xfrm>
            <a:off x="7675685" y="1066800"/>
            <a:ext cx="1365775" cy="1365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4" name="Graphic 23" descr="Continuous Improvement with solid fill">
            <a:extLst>
              <a:ext uri="{FF2B5EF4-FFF2-40B4-BE49-F238E27FC236}">
                <a16:creationId xmlns:a16="http://schemas.microsoft.com/office/drawing/2014/main" id="{7A04191A-CB55-A481-AF79-D46B31DF94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6224" y="1287039"/>
            <a:ext cx="914400" cy="914400"/>
          </a:xfrm>
          <a:prstGeom prst="rect">
            <a:avLst/>
          </a:prstGeom>
        </p:spPr>
      </p:pic>
      <p:pic>
        <p:nvPicPr>
          <p:cNvPr id="25" name="Graphic 24" descr="Badge Tick1 with solid fill">
            <a:extLst>
              <a:ext uri="{FF2B5EF4-FFF2-40B4-BE49-F238E27FC236}">
                <a16:creationId xmlns:a16="http://schemas.microsoft.com/office/drawing/2014/main" id="{2C54BB2F-6F74-B586-6D21-899A110C00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1372" y="1296909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7AFDA28-098F-1DF8-C192-E37DEB1DAF18}"/>
              </a:ext>
            </a:extLst>
          </p:cNvPr>
          <p:cNvSpPr txBox="1"/>
          <p:nvPr/>
        </p:nvSpPr>
        <p:spPr>
          <a:xfrm>
            <a:off x="1525921" y="4922169"/>
            <a:ext cx="93946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Organisasi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dan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terulang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Kaitan</a:t>
            </a:r>
            <a:r>
              <a:rPr lang="en-ID" b="1" dirty="0"/>
              <a:t> di RSAW </a:t>
            </a:r>
            <a:r>
              <a:rPr lang="en-ID" b="1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perbaikan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layanan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antrian</a:t>
            </a:r>
            <a:r>
              <a:rPr lang="en-ID" dirty="0">
                <a:sym typeface="Wingdings" panose="05000000000000000000" pitchFamily="2" charset="2"/>
              </a:rPr>
              <a:t>, </a:t>
            </a:r>
            <a:r>
              <a:rPr lang="en-ID" dirty="0" err="1">
                <a:sym typeface="Wingdings" panose="05000000000000000000" pitchFamily="2" charset="2"/>
              </a:rPr>
              <a:t>tindak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lanjut</a:t>
            </a:r>
            <a:r>
              <a:rPr lang="en-ID" dirty="0">
                <a:sym typeface="Wingdings" panose="05000000000000000000" pitchFamily="2" charset="2"/>
              </a:rPr>
              <a:t> complain </a:t>
            </a:r>
            <a:r>
              <a:rPr lang="en-ID" dirty="0" err="1">
                <a:sym typeface="Wingdings" panose="05000000000000000000" pitchFamily="2" charset="2"/>
              </a:rPr>
              <a:t>pasien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dll</a:t>
            </a:r>
            <a:endParaRPr lang="en-ID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/>
              <a:t>Contoh</a:t>
            </a:r>
            <a:r>
              <a:rPr lang="en-ID" b="1" dirty="0"/>
              <a:t> proses: </a:t>
            </a:r>
            <a:r>
              <a:rPr lang="en-ID" dirty="0"/>
              <a:t>Membuat Corrective Action, Action Plan dan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/</a:t>
            </a:r>
            <a:r>
              <a:rPr lang="en-ID" dirty="0" err="1"/>
              <a:t>ketidaksesuaian</a:t>
            </a:r>
            <a:r>
              <a:rPr lang="en-ID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D" dirty="0"/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901601F1-93B9-46A9-B244-FE0417232B84}"/>
              </a:ext>
            </a:extLst>
          </p:cNvPr>
          <p:cNvSpPr/>
          <p:nvPr/>
        </p:nvSpPr>
        <p:spPr>
          <a:xfrm>
            <a:off x="8212966" y="0"/>
            <a:ext cx="3905478" cy="94374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Apa yang </a:t>
            </a:r>
            <a:r>
              <a:rPr lang="en-US" dirty="0" err="1">
                <a:solidFill>
                  <a:schemeClr val="bg1"/>
                </a:solidFill>
              </a:rPr>
              <a:t>kita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lakukan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menemukan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masalah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27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576E3-6390-A3C7-EB4C-79003145E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"/>
            <a:ext cx="3200400" cy="1325563"/>
          </a:xfrm>
        </p:spPr>
        <p:txBody>
          <a:bodyPr/>
          <a:lstStyle/>
          <a:p>
            <a:r>
              <a:rPr lang="en-US" b="1" dirty="0"/>
              <a:t>Kesimpulan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E3561-EBCE-A97C-3D3A-CDBAC77CA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066800"/>
            <a:ext cx="10515600" cy="5257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b="1" dirty="0"/>
              <a:t>ISO 9001 = </a:t>
            </a:r>
            <a:r>
              <a:rPr lang="en-ID" sz="2400" b="1" dirty="0" err="1"/>
              <a:t>Bukan</a:t>
            </a:r>
            <a:r>
              <a:rPr lang="en-ID" sz="2400" b="1" dirty="0"/>
              <a:t> </a:t>
            </a:r>
            <a:r>
              <a:rPr lang="en-ID" sz="2400" b="1" dirty="0" err="1"/>
              <a:t>dokumen</a:t>
            </a:r>
            <a:r>
              <a:rPr lang="en-ID" sz="2400" b="1" dirty="0"/>
              <a:t>, </a:t>
            </a:r>
            <a:r>
              <a:rPr lang="en-ID" sz="2400" b="1" dirty="0" err="1"/>
              <a:t>tapi</a:t>
            </a:r>
            <a:r>
              <a:rPr lang="en-ID" sz="2400" b="1" dirty="0"/>
              <a:t> </a:t>
            </a:r>
            <a:r>
              <a:rPr lang="en-ID" sz="2400" b="1" dirty="0" err="1"/>
              <a:t>cara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endParaRPr lang="en-ID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Alur </a:t>
            </a:r>
            <a:r>
              <a:rPr lang="en-ID" sz="2400" dirty="0" err="1"/>
              <a:t>logika</a:t>
            </a:r>
            <a:r>
              <a:rPr lang="en-ID" sz="2400" dirty="0"/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Pahami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(Clause 4)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Pimpinan</a:t>
            </a:r>
            <a:r>
              <a:rPr lang="en-ID" dirty="0"/>
              <a:t> </a:t>
            </a:r>
            <a:r>
              <a:rPr lang="en-ID" dirty="0" err="1"/>
              <a:t>arahkan</a:t>
            </a:r>
            <a:r>
              <a:rPr lang="en-ID" dirty="0"/>
              <a:t> (Clause 5)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Rencanakan</a:t>
            </a:r>
            <a:r>
              <a:rPr lang="en-ID" dirty="0"/>
              <a:t> (Clause 6)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Siapkan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(Clause 7)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(Clause 8)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Evaluasi</a:t>
            </a:r>
            <a:r>
              <a:rPr lang="en-ID" dirty="0"/>
              <a:t> (Clause 9)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 err="1"/>
              <a:t>Perbaiki</a:t>
            </a:r>
            <a:r>
              <a:rPr lang="en-ID" dirty="0"/>
              <a:t> (Clause 10) </a:t>
            </a:r>
          </a:p>
          <a:p>
            <a:pPr marL="0" indent="0">
              <a:buNone/>
            </a:pPr>
            <a:r>
              <a:rPr lang="en-ID" sz="2400" dirty="0"/>
              <a:t>➡️ Ini </a:t>
            </a:r>
            <a:r>
              <a:rPr lang="en-ID" sz="2400" dirty="0" err="1"/>
              <a:t>sama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b="1" dirty="0" err="1"/>
              <a:t>alur</a:t>
            </a:r>
            <a:r>
              <a:rPr lang="en-ID" sz="2400" b="1" dirty="0"/>
              <a:t> </a:t>
            </a:r>
            <a:r>
              <a:rPr lang="en-ID" sz="2400" b="1" dirty="0" err="1"/>
              <a:t>pelayanan</a:t>
            </a:r>
            <a:r>
              <a:rPr lang="en-ID" sz="2400" b="1" dirty="0"/>
              <a:t> RS </a:t>
            </a:r>
            <a:r>
              <a:rPr lang="en-ID" sz="2400" b="1" dirty="0" err="1"/>
              <a:t>sehari-hari</a:t>
            </a:r>
            <a:endParaRPr lang="en-ID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ISO </a:t>
            </a:r>
            <a:r>
              <a:rPr lang="en-ID" sz="2400" dirty="0" err="1"/>
              <a:t>bukan</a:t>
            </a:r>
            <a:r>
              <a:rPr lang="en-ID" sz="2400" dirty="0"/>
              <a:t> </a:t>
            </a:r>
            <a:r>
              <a:rPr lang="en-ID" sz="2400" dirty="0" err="1"/>
              <a:t>tambahan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→ </a:t>
            </a:r>
            <a:r>
              <a:rPr lang="en-ID" sz="2400" b="1" dirty="0" err="1"/>
              <a:t>cara</a:t>
            </a:r>
            <a:r>
              <a:rPr lang="en-ID" sz="2400" b="1" dirty="0"/>
              <a:t> </a:t>
            </a:r>
            <a:r>
              <a:rPr lang="en-ID" sz="2400" b="1" dirty="0" err="1"/>
              <a:t>kerja</a:t>
            </a:r>
            <a:r>
              <a:rPr lang="en-ID" sz="2400" b="1" dirty="0"/>
              <a:t> yang </a:t>
            </a:r>
            <a:r>
              <a:rPr lang="en-ID" sz="2400" b="1" dirty="0" err="1"/>
              <a:t>lebih</a:t>
            </a:r>
            <a:r>
              <a:rPr lang="en-ID" sz="2400" b="1" dirty="0"/>
              <a:t> </a:t>
            </a:r>
            <a:r>
              <a:rPr lang="en-ID" sz="2400" b="1" dirty="0" err="1"/>
              <a:t>rapi</a:t>
            </a:r>
            <a:endParaRPr lang="en-ID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b="1" dirty="0" err="1"/>
              <a:t>Semua</a:t>
            </a:r>
            <a:r>
              <a:rPr lang="en-ID" sz="2400" b="1" dirty="0"/>
              <a:t> unit </a:t>
            </a:r>
            <a:r>
              <a:rPr lang="en-ID" sz="2400" b="1" dirty="0" err="1"/>
              <a:t>terlibat</a:t>
            </a:r>
            <a:r>
              <a:rPr lang="en-ID" sz="2400" b="1" dirty="0"/>
              <a:t>, </a:t>
            </a:r>
            <a:r>
              <a:rPr lang="en-ID" sz="2400" b="1" dirty="0" err="1"/>
              <a:t>bukan</a:t>
            </a:r>
            <a:r>
              <a:rPr lang="en-ID" sz="2400" b="1" dirty="0"/>
              <a:t> </a:t>
            </a:r>
            <a:r>
              <a:rPr lang="en-ID" sz="2400" b="1" dirty="0" err="1"/>
              <a:t>hanya</a:t>
            </a:r>
            <a:r>
              <a:rPr lang="en-ID" sz="2400" b="1" dirty="0"/>
              <a:t> ISO Officer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b="1" dirty="0"/>
              <a:t>FOKUS UTAMA </a:t>
            </a:r>
            <a:r>
              <a:rPr lang="en-ID" sz="2400" b="1" dirty="0">
                <a:sym typeface="Wingdings" panose="05000000000000000000" pitchFamily="2" charset="2"/>
              </a:rPr>
              <a:t> </a:t>
            </a:r>
            <a:r>
              <a:rPr lang="en-ID" sz="2400" b="1" dirty="0" err="1">
                <a:sym typeface="Wingdings" panose="05000000000000000000" pitchFamily="2" charset="2"/>
              </a:rPr>
              <a:t>Keselamatan</a:t>
            </a:r>
            <a:r>
              <a:rPr lang="en-ID" sz="2400" b="1" dirty="0">
                <a:sym typeface="Wingdings" panose="05000000000000000000" pitchFamily="2" charset="2"/>
              </a:rPr>
              <a:t> </a:t>
            </a:r>
            <a:r>
              <a:rPr lang="en-ID" sz="2400" b="1" dirty="0" err="1">
                <a:sym typeface="Wingdings" panose="05000000000000000000" pitchFamily="2" charset="2"/>
              </a:rPr>
              <a:t>pasien</a:t>
            </a:r>
            <a:r>
              <a:rPr lang="en-ID" sz="2400" b="1" dirty="0">
                <a:sym typeface="Wingdings" panose="05000000000000000000" pitchFamily="2" charset="2"/>
              </a:rPr>
              <a:t>, </a:t>
            </a:r>
            <a:r>
              <a:rPr lang="en-ID" sz="2400" b="1" dirty="0" err="1">
                <a:sym typeface="Wingdings" panose="05000000000000000000" pitchFamily="2" charset="2"/>
              </a:rPr>
              <a:t>kepuasan</a:t>
            </a:r>
            <a:r>
              <a:rPr lang="en-ID" sz="2400" b="1" dirty="0">
                <a:sym typeface="Wingdings" panose="05000000000000000000" pitchFamily="2" charset="2"/>
              </a:rPr>
              <a:t> </a:t>
            </a:r>
            <a:r>
              <a:rPr lang="en-ID" sz="2400" b="1" dirty="0" err="1">
                <a:sym typeface="Wingdings" panose="05000000000000000000" pitchFamily="2" charset="2"/>
              </a:rPr>
              <a:t>pasien</a:t>
            </a:r>
            <a:r>
              <a:rPr lang="en-ID" sz="2400" b="1" dirty="0">
                <a:sym typeface="Wingdings" panose="05000000000000000000" pitchFamily="2" charset="2"/>
              </a:rPr>
              <a:t> &amp; </a:t>
            </a:r>
            <a:r>
              <a:rPr lang="en-ID" sz="2400" b="1" dirty="0" err="1">
                <a:sym typeface="Wingdings" panose="05000000000000000000" pitchFamily="2" charset="2"/>
              </a:rPr>
              <a:t>konsistensi</a:t>
            </a:r>
            <a:r>
              <a:rPr lang="en-ID" sz="2400" b="1" dirty="0">
                <a:sym typeface="Wingdings" panose="05000000000000000000" pitchFamily="2" charset="2"/>
              </a:rPr>
              <a:t> </a:t>
            </a:r>
            <a:r>
              <a:rPr lang="en-ID" sz="2400" b="1" dirty="0" err="1">
                <a:sym typeface="Wingdings" panose="05000000000000000000" pitchFamily="2" charset="2"/>
              </a:rPr>
              <a:t>layanan</a:t>
            </a:r>
            <a:endParaRPr lang="en-ID" sz="2400" b="1" dirty="0"/>
          </a:p>
          <a:p>
            <a:pPr>
              <a:buFont typeface="Wingdings" panose="05000000000000000000" pitchFamily="2" charset="2"/>
              <a:buChar char="§"/>
            </a:pPr>
            <a:endParaRPr lang="en-ID" sz="24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23557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</p:sp>
      <p:grpSp>
        <p:nvGrpSpPr>
          <p:cNvPr id="3" name="Group 3"/>
          <p:cNvGrpSpPr/>
          <p:nvPr/>
        </p:nvGrpSpPr>
        <p:grpSpPr>
          <a:xfrm>
            <a:off x="5574916" y="1628270"/>
            <a:ext cx="3341246" cy="3341246"/>
            <a:chOff x="0" y="0"/>
            <a:chExt cx="3341243" cy="33412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41243" cy="3341243"/>
            </a:xfrm>
            <a:custGeom>
              <a:avLst/>
              <a:gdLst/>
              <a:ahLst/>
              <a:cxnLst/>
              <a:rect l="l" t="t" r="r" b="b"/>
              <a:pathLst>
                <a:path w="3341243" h="3341243">
                  <a:moveTo>
                    <a:pt x="1670685" y="3341243"/>
                  </a:moveTo>
                  <a:cubicBezTo>
                    <a:pt x="748030" y="3341243"/>
                    <a:pt x="0" y="2593213"/>
                    <a:pt x="0" y="1670558"/>
                  </a:cubicBezTo>
                  <a:cubicBezTo>
                    <a:pt x="0" y="747903"/>
                    <a:pt x="748030" y="0"/>
                    <a:pt x="1670685" y="0"/>
                  </a:cubicBezTo>
                  <a:cubicBezTo>
                    <a:pt x="2593340" y="0"/>
                    <a:pt x="3341243" y="748030"/>
                    <a:pt x="3341243" y="1670558"/>
                  </a:cubicBezTo>
                  <a:cubicBezTo>
                    <a:pt x="3341243" y="2593086"/>
                    <a:pt x="2593340" y="3341243"/>
                    <a:pt x="1670685" y="334124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399532" y="1706870"/>
            <a:ext cx="3665858" cy="4080634"/>
            <a:chOff x="0" y="0"/>
            <a:chExt cx="4887811" cy="54408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87849" cy="5440807"/>
            </a:xfrm>
            <a:custGeom>
              <a:avLst/>
              <a:gdLst/>
              <a:ahLst/>
              <a:cxnLst/>
              <a:rect l="l" t="t" r="r" b="b"/>
              <a:pathLst>
                <a:path w="4887849" h="5440807">
                  <a:moveTo>
                    <a:pt x="2461387" y="180467"/>
                  </a:moveTo>
                  <a:cubicBezTo>
                    <a:pt x="3533902" y="180467"/>
                    <a:pt x="4403471" y="1050036"/>
                    <a:pt x="4403471" y="2122551"/>
                  </a:cubicBezTo>
                  <a:cubicBezTo>
                    <a:pt x="4403471" y="2927096"/>
                    <a:pt x="3914394" y="3617468"/>
                    <a:pt x="3217291" y="3912235"/>
                  </a:cubicBezTo>
                  <a:lnTo>
                    <a:pt x="3104007" y="3953764"/>
                  </a:lnTo>
                  <a:lnTo>
                    <a:pt x="3295904" y="4605909"/>
                  </a:lnTo>
                  <a:lnTo>
                    <a:pt x="2496439" y="4063238"/>
                  </a:lnTo>
                  <a:lnTo>
                    <a:pt x="2461387" y="4064889"/>
                  </a:lnTo>
                  <a:cubicBezTo>
                    <a:pt x="1388618" y="4064889"/>
                    <a:pt x="519176" y="3195320"/>
                    <a:pt x="519176" y="2122678"/>
                  </a:cubicBezTo>
                  <a:cubicBezTo>
                    <a:pt x="519176" y="1050163"/>
                    <a:pt x="1388745" y="180594"/>
                    <a:pt x="2461387" y="180594"/>
                  </a:cubicBezTo>
                  <a:close/>
                  <a:moveTo>
                    <a:pt x="0" y="0"/>
                  </a:moveTo>
                  <a:lnTo>
                    <a:pt x="0" y="5440807"/>
                  </a:lnTo>
                  <a:lnTo>
                    <a:pt x="4887849" y="5440807"/>
                  </a:lnTo>
                  <a:lnTo>
                    <a:pt x="4887849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212335" y="1564767"/>
            <a:ext cx="5559676" cy="3675221"/>
          </a:xfrm>
          <a:custGeom>
            <a:avLst/>
            <a:gdLst/>
            <a:ahLst/>
            <a:cxnLst/>
            <a:rect l="l" t="t" r="r" b="b"/>
            <a:pathLst>
              <a:path w="5559676" h="3675221">
                <a:moveTo>
                  <a:pt x="0" y="0"/>
                </a:moveTo>
                <a:lnTo>
                  <a:pt x="5559676" y="0"/>
                </a:lnTo>
                <a:lnTo>
                  <a:pt x="5559676" y="3675221"/>
                </a:lnTo>
                <a:lnTo>
                  <a:pt x="0" y="36752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grpSp>
        <p:nvGrpSpPr>
          <p:cNvPr id="8" name="Group 8"/>
          <p:cNvGrpSpPr/>
          <p:nvPr/>
        </p:nvGrpSpPr>
        <p:grpSpPr>
          <a:xfrm>
            <a:off x="3101340" y="1706870"/>
            <a:ext cx="3665858" cy="4080634"/>
            <a:chOff x="0" y="0"/>
            <a:chExt cx="4887811" cy="54408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87849" cy="5440807"/>
            </a:xfrm>
            <a:custGeom>
              <a:avLst/>
              <a:gdLst/>
              <a:ahLst/>
              <a:cxnLst/>
              <a:rect l="l" t="t" r="r" b="b"/>
              <a:pathLst>
                <a:path w="4887849" h="5440807">
                  <a:moveTo>
                    <a:pt x="2460117" y="180467"/>
                  </a:moveTo>
                  <a:cubicBezTo>
                    <a:pt x="3532886" y="180467"/>
                    <a:pt x="4402328" y="1050036"/>
                    <a:pt x="4402328" y="2122551"/>
                  </a:cubicBezTo>
                  <a:cubicBezTo>
                    <a:pt x="4402328" y="3195320"/>
                    <a:pt x="3532759" y="4064762"/>
                    <a:pt x="2460117" y="4064762"/>
                  </a:cubicBezTo>
                  <a:lnTo>
                    <a:pt x="2403729" y="4061841"/>
                  </a:lnTo>
                  <a:lnTo>
                    <a:pt x="1602613" y="4605782"/>
                  </a:lnTo>
                  <a:lnTo>
                    <a:pt x="1796796" y="3946017"/>
                  </a:lnTo>
                  <a:lnTo>
                    <a:pt x="1704213" y="3912108"/>
                  </a:lnTo>
                  <a:cubicBezTo>
                    <a:pt x="1007110" y="3617341"/>
                    <a:pt x="518033" y="2926969"/>
                    <a:pt x="518033" y="2122424"/>
                  </a:cubicBezTo>
                  <a:cubicBezTo>
                    <a:pt x="518033" y="1049909"/>
                    <a:pt x="1387602" y="180340"/>
                    <a:pt x="2460117" y="180340"/>
                  </a:cubicBezTo>
                  <a:close/>
                  <a:moveTo>
                    <a:pt x="0" y="0"/>
                  </a:moveTo>
                  <a:lnTo>
                    <a:pt x="0" y="5440807"/>
                  </a:lnTo>
                  <a:lnTo>
                    <a:pt x="4887849" y="5440807"/>
                  </a:lnTo>
                  <a:lnTo>
                    <a:pt x="488784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416303" y="1765297"/>
            <a:ext cx="3060697" cy="3479797"/>
            <a:chOff x="0" y="0"/>
            <a:chExt cx="4080929" cy="46397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80891" cy="4639691"/>
            </a:xfrm>
            <a:custGeom>
              <a:avLst/>
              <a:gdLst/>
              <a:ahLst/>
              <a:cxnLst/>
              <a:rect l="l" t="t" r="r" b="b"/>
              <a:pathLst>
                <a:path w="4080891" h="4639691">
                  <a:moveTo>
                    <a:pt x="0" y="0"/>
                  </a:moveTo>
                  <a:lnTo>
                    <a:pt x="4080891" y="0"/>
                  </a:lnTo>
                  <a:lnTo>
                    <a:pt x="4080891" y="4639691"/>
                  </a:lnTo>
                  <a:lnTo>
                    <a:pt x="0" y="4639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1875</Words>
  <Application>Microsoft Office PowerPoint</Application>
  <PresentationFormat>Widescreen</PresentationFormat>
  <Paragraphs>278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44" baseType="lpstr">
      <vt:lpstr>Handy Casual</vt:lpstr>
      <vt:lpstr>Aptos</vt:lpstr>
      <vt:lpstr>Open Sans 2 Italics</vt:lpstr>
      <vt:lpstr>Canva Sans Bold</vt:lpstr>
      <vt:lpstr>Open Sans 1 Italics</vt:lpstr>
      <vt:lpstr>Open Sans 1</vt:lpstr>
      <vt:lpstr>Open Sans</vt:lpstr>
      <vt:lpstr>IBM Plex Sans</vt:lpstr>
      <vt:lpstr>Arial</vt:lpstr>
      <vt:lpstr>IBM Plex Sans Bold</vt:lpstr>
      <vt:lpstr>Open Sans 1 Bold</vt:lpstr>
      <vt:lpstr>Wingdings</vt:lpstr>
      <vt:lpstr>Oswald</vt:lpstr>
      <vt:lpstr>Calibri</vt:lpstr>
      <vt:lpstr>Gloria Hallelujah</vt:lpstr>
      <vt:lpstr>Calibri Light</vt:lpstr>
      <vt:lpstr>Scripter</vt:lpstr>
      <vt:lpstr>IBM Plex Sans Italics</vt:lpstr>
      <vt:lpstr>Open Sans 1 Bold Italics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STRUKTUR STANDARD ISO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RISK REGISTER</vt:lpstr>
      <vt:lpstr>PowerPoint Presentation</vt:lpstr>
      <vt:lpstr>PowerPoint Presentation</vt:lpstr>
      <vt:lpstr>PowerPoint Presentation</vt:lpstr>
      <vt:lpstr>PowerPoint Presentation</vt:lpstr>
      <vt:lpstr>Kesimpulan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 ISO 9001 DD X RSAW.pdf</dc:title>
  <dc:creator>PUJI ASTUTI</dc:creator>
  <cp:lastModifiedBy>PUJI ASTUTI</cp:lastModifiedBy>
  <cp:revision>14</cp:revision>
  <dcterms:created xsi:type="dcterms:W3CDTF">2006-08-16T00:00:00Z</dcterms:created>
  <dcterms:modified xsi:type="dcterms:W3CDTF">2026-04-15T03:04:32Z</dcterms:modified>
  <dc:identifier>DAHGzMH0XTA</dc:identifier>
</cp:coreProperties>
</file>